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70" r:id="rId14"/>
    <p:sldId id="271" r:id="rId15"/>
    <p:sldId id="268" r:id="rId16"/>
    <p:sldId id="269" r:id="rId17"/>
    <p:sldId id="272" r:id="rId18"/>
    <p:sldId id="273" r:id="rId19"/>
    <p:sldId id="276" r:id="rId20"/>
    <p:sldId id="277" r:id="rId21"/>
    <p:sldId id="280" r:id="rId22"/>
    <p:sldId id="281" r:id="rId23"/>
    <p:sldId id="282" r:id="rId24"/>
    <p:sldId id="283" r:id="rId25"/>
    <p:sldId id="274" r:id="rId26"/>
    <p:sldId id="275" r:id="rId27"/>
    <p:sldId id="284" r:id="rId28"/>
    <p:sldId id="285" r:id="rId29"/>
    <p:sldId id="286" r:id="rId30"/>
    <p:sldId id="287" r:id="rId31"/>
    <p:sldId id="288" r:id="rId32"/>
    <p:sldId id="289" r:id="rId33"/>
    <p:sldId id="278" r:id="rId34"/>
    <p:sldId id="279" r:id="rId35"/>
    <p:sldId id="293" r:id="rId36"/>
    <p:sldId id="290" r:id="rId37"/>
    <p:sldId id="291" r:id="rId38"/>
    <p:sldId id="294" r:id="rId39"/>
    <p:sldId id="29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FFFF00"/>
    <a:srgbClr val="00FFFF"/>
    <a:srgbClr val="33CC33"/>
    <a:srgbClr val="00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0" autoAdjust="0"/>
    <p:restoredTop sz="94643" autoAdjust="0"/>
  </p:normalViewPr>
  <p:slideViewPr>
    <p:cSldViewPr>
      <p:cViewPr varScale="1">
        <p:scale>
          <a:sx n="71" d="100"/>
          <a:sy n="71" d="100"/>
        </p:scale>
        <p:origin x="-1038" y="-90"/>
      </p:cViewPr>
      <p:guideLst>
        <p:guide orient="horz" pos="2160"/>
        <p:guide pos="2880"/>
      </p:guideLst>
    </p:cSldViewPr>
  </p:slideViewPr>
  <p:outlineViewPr>
    <p:cViewPr>
      <p:scale>
        <a:sx n="33" d="100"/>
        <a:sy n="33" d="100"/>
      </p:scale>
      <p:origin x="0" y="9276"/>
    </p:cViewPr>
  </p:outlineViewPr>
  <p:notesTextViewPr>
    <p:cViewPr>
      <p:scale>
        <a:sx n="100" d="100"/>
        <a:sy n="100" d="100"/>
      </p:scale>
      <p:origin x="0" y="0"/>
    </p:cViewPr>
  </p:notesTextViewPr>
  <p:sorterViewPr>
    <p:cViewPr>
      <p:scale>
        <a:sx n="66" d="100"/>
        <a:sy n="66" d="100"/>
      </p:scale>
      <p:origin x="0" y="132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DAD0A4C-E09A-4FC7-A777-440B30473AFD}" type="datetimeFigureOut">
              <a:rPr lang="en-US" smtClean="0"/>
              <a:pPr/>
              <a:t>8/6/2010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456EE28-0BD3-401A-9D29-09169DCA29C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AD0A4C-E09A-4FC7-A777-440B30473AFD}" type="datetimeFigureOut">
              <a:rPr lang="en-US" smtClean="0"/>
              <a:pPr/>
              <a:t>8/6/2010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6EE28-0BD3-401A-9D29-09169DCA29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AD0A4C-E09A-4FC7-A777-440B30473AFD}" type="datetimeFigureOut">
              <a:rPr lang="en-US" smtClean="0"/>
              <a:pPr/>
              <a:t>8/6/2010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56EE28-0BD3-401A-9D29-09169DCA29C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DAD0A4C-E09A-4FC7-A777-440B30473AFD}" type="datetimeFigureOut">
              <a:rPr lang="en-US" smtClean="0"/>
              <a:pPr/>
              <a:t>8/6/2010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456EE28-0BD3-401A-9D29-09169DCA29C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DAD0A4C-E09A-4FC7-A777-440B30473AFD}" type="datetimeFigureOut">
              <a:rPr lang="en-US" smtClean="0"/>
              <a:pPr/>
              <a:t>8/6/2010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456EE28-0BD3-401A-9D29-09169DCA29CC}"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DAD0A4C-E09A-4FC7-A777-440B30473AFD}" type="datetimeFigureOut">
              <a:rPr lang="en-US" smtClean="0"/>
              <a:pPr/>
              <a:t>8/6/2010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456EE28-0BD3-401A-9D29-09169DCA29C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DAD0A4C-E09A-4FC7-A777-440B30473AFD}" type="datetimeFigureOut">
              <a:rPr lang="en-US" smtClean="0"/>
              <a:pPr/>
              <a:t>8/6/2010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456EE28-0BD3-401A-9D29-09169DCA29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DAD0A4C-E09A-4FC7-A777-440B30473AFD}" type="datetimeFigureOut">
              <a:rPr lang="en-US" smtClean="0"/>
              <a:pPr/>
              <a:t>8/6/2010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56EE28-0BD3-401A-9D29-09169DCA29C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DAD0A4C-E09A-4FC7-A777-440B30473AFD}" type="datetimeFigureOut">
              <a:rPr lang="en-US" smtClean="0"/>
              <a:pPr/>
              <a:t>8/6/2010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456EE28-0BD3-401A-9D29-09169DCA29C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DAD0A4C-E09A-4FC7-A777-440B30473AFD}" type="datetimeFigureOut">
              <a:rPr lang="en-US" smtClean="0"/>
              <a:pPr/>
              <a:t>8/6/2010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456EE28-0BD3-401A-9D29-09169DCA29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DAD0A4C-E09A-4FC7-A777-440B30473AFD}" type="datetimeFigureOut">
              <a:rPr lang="en-US" smtClean="0"/>
              <a:pPr/>
              <a:t>8/6/2010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456EE28-0BD3-401A-9D29-09169DCA29C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DAD0A4C-E09A-4FC7-A777-440B30473AFD}" type="datetimeFigureOut">
              <a:rPr lang="en-US" smtClean="0"/>
              <a:pPr/>
              <a:t>8/6/2010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456EE28-0BD3-401A-9D29-09169DCA29C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file:///C:\Users\Maria\AppData\Local\Microsoft\Windows\Temporary%20Internet%20Files\Content.IE5\ZER39KPB\MS900431078%5b1%5d.wav"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vHM3_3BMGFc"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_grNoowseQ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X1Sv_z9jm8A"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ptbJZ9HBw2k" TargetMode="External"/><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Pp5dZZBKTXQ"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audio" Target="file:///C:\Users\Maria\AppData\Local\Microsoft\Windows\Temporary%20Internet%20Files\Content.IE5\ZER39KPB\MS900431078%5b1%5d.wav" TargetMode="External"/><Relationship Id="rId5" Type="http://schemas.openxmlformats.org/officeDocument/2006/relationships/image" Target="../media/image7.png"/><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hyperlink" Target="http://www.youtube.com/watch?v=ptbJZ9HBw2k" TargetMode="External"/><Relationship Id="rId2" Type="http://schemas.openxmlformats.org/officeDocument/2006/relationships/hyperlink" Target="http://www.youtube.com/watch?v=_grNoowseQE"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youtube.com/watch?v=Pp5dZZBKTXQ" TargetMode="External"/><Relationship Id="rId4" Type="http://schemas.openxmlformats.org/officeDocument/2006/relationships/hyperlink" Target="http://www.youtube.com/watch?v=vHM3_3BMGFc"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bcnews.go.com/Health/Healthday/story?id=6790085&amp;page=1" TargetMode="External"/><Relationship Id="rId2" Type="http://schemas.openxmlformats.org/officeDocument/2006/relationships/hyperlink" Target="http://www.youtube.com/watch?v=X1Sv_z9jm8A"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mediamemo.allthingsd.com/files/2010/05/google-tv-ads.png" TargetMode="External"/><Relationship Id="rId4" Type="http://schemas.openxmlformats.org/officeDocument/2006/relationships/hyperlink" Target="http://www.csun.edu/science/health/docs/tv&amp;health.html" TargetMode="Externa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audio" Target="../media/audio4.wav"/><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teen%20tv.jpg"/>
          <p:cNvPicPr>
            <a:picLocks noGrp="1" noChangeAspect="1"/>
          </p:cNvPicPr>
          <p:nvPr>
            <p:ph idx="1"/>
          </p:nvPr>
        </p:nvPicPr>
        <p:blipFill>
          <a:blip r:embed="rId3" cstate="print">
            <a:duotone>
              <a:prstClr val="black"/>
              <a:schemeClr val="tx2">
                <a:tint val="45000"/>
                <a:satMod val="400000"/>
              </a:schemeClr>
            </a:duotone>
            <a:lum/>
          </a:blip>
          <a:stretch>
            <a:fillRect/>
          </a:stretch>
        </p:blipFill>
        <p:spPr>
          <a:xfrm>
            <a:off x="1219200" y="1752600"/>
            <a:ext cx="6807200" cy="5105400"/>
          </a:xfrm>
        </p:spPr>
      </p:pic>
      <p:pic>
        <p:nvPicPr>
          <p:cNvPr id="32" name="MS900431078[1].wav">
            <a:hlinkClick r:id="" action="ppaction://media"/>
          </p:cNvPr>
          <p:cNvPicPr>
            <a:picLocks noRot="1" noChangeAspect="1"/>
          </p:cNvPicPr>
          <p:nvPr>
            <a:audioFile r:link="rId1"/>
          </p:nvPr>
        </p:nvPicPr>
        <p:blipFill>
          <a:blip r:embed="rId4" cstate="print"/>
          <a:stretch>
            <a:fillRect/>
          </a:stretch>
        </p:blipFill>
        <p:spPr>
          <a:xfrm>
            <a:off x="8534400" y="4876800"/>
            <a:ext cx="304800" cy="304800"/>
          </a:xfrm>
          <a:prstGeom prst="rect">
            <a:avLst/>
          </a:prstGeom>
        </p:spPr>
      </p:pic>
      <p:sp>
        <p:nvSpPr>
          <p:cNvPr id="11" name="Title 10"/>
          <p:cNvSpPr>
            <a:spLocks noGrp="1"/>
          </p:cNvSpPr>
          <p:nvPr>
            <p:ph type="title"/>
          </p:nvPr>
        </p:nvSpPr>
        <p:spPr/>
        <p:txBody>
          <a:bodyPr>
            <a:normAutofit fontScale="90000"/>
          </a:bodyPr>
          <a:lstStyle/>
          <a:p>
            <a:pPr algn="ctr"/>
            <a:r>
              <a:rPr lang="en-US" sz="8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MEDIA </a:t>
            </a:r>
            <a:r>
              <a:rPr lang="en-US" sz="8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IQ</a:t>
            </a:r>
            <a:br>
              <a:rPr lang="en-US" sz="8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br>
            <a:r>
              <a:rPr lang="en-US" sz="36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by Maria Pazlopez</a:t>
            </a:r>
            <a:endParaRPr lang="en-US" sz="3600" b="1" dirty="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endParaRPr>
          </a:p>
        </p:txBody>
      </p:sp>
      <p:pic>
        <p:nvPicPr>
          <p:cNvPr id="33" name="Picture 32" descr="tv.png"/>
          <p:cNvPicPr>
            <a:picLocks noChangeAspect="1"/>
          </p:cNvPicPr>
          <p:nvPr/>
        </p:nvPicPr>
        <p:blipFill>
          <a:blip r:embed="rId5" cstate="print"/>
          <a:stretch>
            <a:fillRect/>
          </a:stretch>
        </p:blipFill>
        <p:spPr>
          <a:xfrm>
            <a:off x="7620000" y="4495800"/>
            <a:ext cx="1207542" cy="1181100"/>
          </a:xfrm>
          <a:prstGeom prst="rect">
            <a:avLst/>
          </a:prstGeom>
        </p:spPr>
      </p:pic>
      <p:sp>
        <p:nvSpPr>
          <p:cNvPr id="34" name="Rectangle 33"/>
          <p:cNvSpPr/>
          <p:nvPr/>
        </p:nvSpPr>
        <p:spPr>
          <a:xfrm>
            <a:off x="4495800" y="5638800"/>
            <a:ext cx="4648200" cy="954107"/>
          </a:xfrm>
          <a:prstGeom prst="rect">
            <a:avLst/>
          </a:prstGeom>
        </p:spPr>
        <p:txBody>
          <a:bodyPr wrap="square">
            <a:spAutoFit/>
          </a:bodyPr>
          <a:lstStyle/>
          <a:p>
            <a:pPr algn="ctr"/>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Be sure your audio is turned on and click for the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19" fill="hold"/>
                                        <p:tgtEl>
                                          <p:spTgt spid="3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3. What is the best term that refers to different methods of sending a lot of information to a large group of people?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a. mass media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radio</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television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marketing</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6906" y="4495800"/>
            <a:ext cx="1388944" cy="13585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3124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w="28575">
            <a:solidFill>
              <a:srgbClr val="FF0000"/>
            </a:solid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4.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According to the Nielsen Ratings, how many hours per week does an average American watch TV?</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12 hours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16 hours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28 hours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36 hours</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w="28575">
            <a:solidFill>
              <a:srgbClr val="FF0000"/>
            </a:solid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4.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According to the Nielsen Ratings, how many hours per week does an average American watch TV?</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12 hours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16 hours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 28 hours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36 hours</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4812" y="4572000"/>
            <a:ext cx="1311038" cy="12823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4648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5. What is the best term that refers to a short catchy phrase used in advertising to promote a product?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  marketing</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target audience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commercial</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slogan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5. What is the best term that refers to a short catchy phrase used in advertising to promote a product?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  marketing</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target audience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commercial</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d. slogan</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1"/>
            <a:ext cx="1314450" cy="1285667"/>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49530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a:noFill/>
          </a:ln>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6. In this 2006 Pepsi commercial, 3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3 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hlinkClick r:id="rId2"/>
              </a:rPr>
              <a:t>Click here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for the commercial.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Be sure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click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CLOSE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in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YouTube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return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this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game.</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6. In this 2006 Pepsi commercial, 3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3 persuasive techniques.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1. testimonial</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2. loaded words and pictures</a:t>
            </a:r>
            <a:b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3. name calling</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39624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609600" y="4648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609600" y="52578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7. Complete the following sentence with the correct term:</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Advertising techniques that try to influence a person to purchase a product or service are called ______________________.</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7. Complete the following sentence with the correct term:</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Advertising techniques that try to influence a person to purchase a product or service are called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persuasion techniques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or</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152400" y="41148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152400" y="4648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8. In this 2010 Axe commercial, 4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4 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hlinkClick r:id="rId2"/>
              </a:rPr>
              <a:t>Click here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for the commercial.</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sure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click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CLOSE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in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YouTube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return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this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game.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6906" y="4495800"/>
            <a:ext cx="1388944" cy="13585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teen%20tv.jpg"/>
          <p:cNvPicPr>
            <a:picLocks noChangeAspect="1"/>
          </p:cNvPicPr>
          <p:nvPr/>
        </p:nvPicPr>
        <p:blipFill>
          <a:blip r:embed="rId3" cstate="print">
            <a:duotone>
              <a:schemeClr val="accent2">
                <a:shade val="45000"/>
                <a:satMod val="135000"/>
              </a:schemeClr>
              <a:prstClr val="white"/>
            </a:duotone>
            <a:lum bright="20000" contrast="30000"/>
          </a:blip>
          <a:stretch>
            <a:fillRect/>
          </a:stretch>
        </p:blipFill>
        <p:spPr>
          <a:xfrm>
            <a:off x="2286000" y="914400"/>
            <a:ext cx="5181600" cy="3886200"/>
          </a:xfrm>
          <a:prstGeom prst="rect">
            <a:avLst/>
          </a:prstGeom>
        </p:spPr>
      </p:pic>
      <p:sp>
        <p:nvSpPr>
          <p:cNvPr id="2" name="Title 1"/>
          <p:cNvSpPr>
            <a:spLocks noGrp="1"/>
          </p:cNvSpPr>
          <p:nvPr>
            <p:ph type="title"/>
          </p:nvPr>
        </p:nvSpPr>
        <p:spPr>
          <a:xfrm>
            <a:off x="533400" y="2057400"/>
            <a:ext cx="8229600" cy="1399032"/>
          </a:xfrm>
        </p:spPr>
        <p:txBody>
          <a:bodyPr>
            <a:normAutofit/>
          </a:bodyPr>
          <a:lstStyle/>
          <a:p>
            <a:pPr algn="ctr"/>
            <a:r>
              <a:rPr lang="en-US" sz="8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MEDIA IQ</a:t>
            </a:r>
            <a:endParaRPr lang="en-US" sz="8000" dirty="0">
              <a:effectLst>
                <a:outerShdw blurRad="38100" dist="38100" dir="2700000" algn="tl">
                  <a:srgbClr val="000000">
                    <a:alpha val="43137"/>
                  </a:srgbClr>
                </a:outerShdw>
              </a:effectLst>
            </a:endParaRPr>
          </a:p>
        </p:txBody>
      </p:sp>
      <p:pic>
        <p:nvPicPr>
          <p:cNvPr id="4" name="Content Placeholder 3" descr="tv.png"/>
          <p:cNvPicPr>
            <a:picLocks noGrp="1" noChangeAspect="1"/>
          </p:cNvPicPr>
          <p:nvPr>
            <p:ph idx="1"/>
          </p:nvPr>
        </p:nvPicPr>
        <p:blipFill>
          <a:blip r:embed="rId4" cstate="print"/>
          <a:stretch>
            <a:fillRect/>
          </a:stretch>
        </p:blipFill>
        <p:spPr>
          <a:xfrm>
            <a:off x="7467600" y="4495800"/>
            <a:ext cx="1276634" cy="1248679"/>
          </a:xfrm>
        </p:spPr>
      </p:pic>
      <p:pic>
        <p:nvPicPr>
          <p:cNvPr id="8" name="~PP1179.WAV">
            <a:hlinkClick r:id="" action="ppaction://media"/>
          </p:cNvPr>
          <p:cNvPicPr>
            <a:picLocks noRot="1" noChangeAspect="1"/>
          </p:cNvPicPr>
          <p:nvPr>
            <a:wavAudioFile r:embed="rId1" name="~PP1179.WAV"/>
          </p:nvPr>
        </p:nvPicPr>
        <p:blipFill>
          <a:blip r:embed="rId5" cstate="print"/>
          <a:stretch>
            <a:fillRect/>
          </a:stretch>
        </p:blipFill>
        <p:spPr>
          <a:xfrm>
            <a:off x="8458200" y="4572000"/>
            <a:ext cx="304800" cy="304800"/>
          </a:xfrm>
          <a:prstGeom prst="rect">
            <a:avLst/>
          </a:prstGeom>
        </p:spPr>
      </p:pic>
      <p:sp>
        <p:nvSpPr>
          <p:cNvPr id="9" name="Rectangle 8"/>
          <p:cNvSpPr/>
          <p:nvPr/>
        </p:nvSpPr>
        <p:spPr>
          <a:xfrm>
            <a:off x="4343400" y="5410200"/>
            <a:ext cx="4419600" cy="954107"/>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Listen to the audio.</a:t>
            </a:r>
          </a:p>
          <a:p>
            <a:r>
              <a:rPr lang="en-US" sz="2800" b="1" dirty="0" smtClean="0">
                <a:solidFill>
                  <a:srgbClr val="FFFF00"/>
                </a:solidFill>
                <a:latin typeface="FrankRuehl" pitchFamily="34" charset="-79"/>
                <a:cs typeface="FrankRuehl" pitchFamily="34" charset="-79"/>
              </a:rPr>
              <a:t>Then click for the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8. In this 2010 Axe commercial, 3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4 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1. Romance</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2. Image</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3. Loaded words and pictures</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4. Unsupported generalities</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33528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609600" y="39624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609600" y="45720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609600" y="5181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w="28575">
            <a:solidFill>
              <a:srgbClr val="FF0000"/>
            </a:solidFill>
          </a:ln>
        </p:spPr>
        <p:txBody>
          <a:bodyPr>
            <a:normAutofit/>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9.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Starting on January 2, 1971, w</a:t>
            </a:r>
            <a:r>
              <a:rPr lang="en-US" sz="4400" b="1" dirty="0" smtClean="0">
                <a:solidFill>
                  <a:srgbClr val="00FFFF"/>
                </a:solidFill>
                <a:latin typeface="FrankRuehl" pitchFamily="34" charset="-79"/>
                <a:cs typeface="FrankRuehl" pitchFamily="34" charset="-79"/>
              </a:rPr>
              <a:t>hat product was banned from ad</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vertising on television and radio? </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w="28575">
            <a:solidFill>
              <a:srgbClr val="FF0000"/>
            </a:solid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9.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Starting on January 2, 1971, w</a:t>
            </a:r>
            <a:r>
              <a:rPr lang="en-US" sz="4400" b="1" dirty="0" smtClean="0">
                <a:solidFill>
                  <a:srgbClr val="00FFFF"/>
                </a:solidFill>
                <a:latin typeface="FrankRuehl" pitchFamily="34" charset="-79"/>
                <a:cs typeface="FrankRuehl" pitchFamily="34" charset="-79"/>
              </a:rPr>
              <a:t>hat product was banned from ad</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vertising on television and radio?</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Cigarettes (smoking)</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4038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10. In this 2010 Snickers commercial, 4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4 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hlinkClick r:id="rId2"/>
              </a:rPr>
              <a:t>Click here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for the commercial.</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sure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click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CLOSE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in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YouTube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return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this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game.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4812" y="4572000"/>
            <a:ext cx="1311038" cy="12823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10. In this 2010 Snickers commercial, 4 persuasive techniques are being used. </a:t>
            </a:r>
            <a:r>
              <a:rPr lang="en-US" sz="4400" b="1" dirty="0" smtClean="0">
                <a:solidFill>
                  <a:srgbClr val="00FFFF"/>
                </a:solidFill>
                <a:latin typeface="FrankRuehl" pitchFamily="34" charset="-79"/>
                <a:cs typeface="FrankRuehl" pitchFamily="34" charset="-79"/>
              </a:rPr>
              <a:t>Watch the commercial and identify </a:t>
            </a:r>
            <a:r>
              <a:rPr lang="en-US" sz="4400" b="1" u="sng" dirty="0" smtClean="0">
                <a:solidFill>
                  <a:srgbClr val="00FFFF"/>
                </a:solidFill>
                <a:latin typeface="FrankRuehl" pitchFamily="34" charset="-79"/>
                <a:cs typeface="FrankRuehl" pitchFamily="34" charset="-79"/>
              </a:rPr>
              <a:t>2</a:t>
            </a:r>
            <a:r>
              <a:rPr lang="en-US" sz="4400" b="1" dirty="0" smtClean="0">
                <a:solidFill>
                  <a:srgbClr val="00FFFF"/>
                </a:solidFill>
                <a:latin typeface="FrankRuehl" pitchFamily="34" charset="-79"/>
                <a:cs typeface="FrankRuehl" pitchFamily="34" charset="-79"/>
              </a:rPr>
              <a:t> of the 4 persuasive techniques.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1. Fun</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2. Plain Folks Approach</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3. Loaded Words and Pictures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4. Testimonial</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533400" y="45720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533400" y="5181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533400" y="39624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33400" y="33528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11. Complete the following sentence with the correct term:</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Lengthy advertisements on television that use testimonials and lots of detailed information about a product are called </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______________________.</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11. Complete the following sentence with the correct term:</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Lengthy advertisements on television that use testimonials and lots of detailed information about a product are called </a:t>
            </a:r>
            <a:br>
              <a:rPr lang="en-US" sz="4400" b="1" dirty="0" smtClean="0">
                <a:solidFill>
                  <a:srgbClr val="00FFFF"/>
                </a:solidFill>
                <a:latin typeface="FrankRuehl" pitchFamily="34" charset="-79"/>
                <a:cs typeface="FrankRuehl" pitchFamily="34" charset="-79"/>
              </a:rPr>
            </a:b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infomercials</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228600" y="4648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12. Which persuasive technique </a:t>
            </a:r>
            <a:r>
              <a:rPr lang="en-US" sz="4400" b="1" dirty="0" smtClean="0">
                <a:solidFill>
                  <a:srgbClr val="00FFFF"/>
                </a:solidFill>
                <a:latin typeface="FrankRuehl" pitchFamily="34" charset="-79"/>
                <a:cs typeface="FrankRuehl" pitchFamily="34" charset="-79"/>
              </a:rPr>
              <a:t>would show that using a product will make you look better</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r>
            <a:br>
              <a:rPr lang="en-US" b="1" dirty="0" smtClean="0">
                <a:solidFill>
                  <a:srgbClr val="00FFFF"/>
                </a:solidFill>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romance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image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fun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testimonial</a:t>
            </a:r>
            <a:r>
              <a:rPr lang="en-US" sz="4400" b="1" dirty="0" smtClean="0">
                <a:solidFill>
                  <a:srgbClr val="00FFFF"/>
                </a:solidFill>
                <a:effectLst/>
                <a:latin typeface="FrankRuehl" pitchFamily="34" charset="-79"/>
                <a:cs typeface="FrankRuehl" pitchFamily="34" charset="-79"/>
              </a:rPr>
              <a:t/>
            </a:r>
            <a:br>
              <a:rPr lang="en-US" sz="4400" b="1" dirty="0" smtClean="0">
                <a:solidFill>
                  <a:srgbClr val="00FFFF"/>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1</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2. Which persuasive technique </a:t>
            </a:r>
            <a:r>
              <a:rPr lang="en-US" sz="4400" b="1" dirty="0" smtClean="0">
                <a:solidFill>
                  <a:srgbClr val="00FFFF"/>
                </a:solidFill>
                <a:latin typeface="FrankRuehl" pitchFamily="34" charset="-79"/>
                <a:cs typeface="FrankRuehl" pitchFamily="34" charset="-79"/>
              </a:rPr>
              <a:t>would show that using a product will make you look better</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r>
            <a:br>
              <a:rPr lang="en-US" b="1" dirty="0" smtClean="0">
                <a:solidFill>
                  <a:srgbClr val="00FFFF"/>
                </a:solidFill>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romance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b. image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fun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testimonial</a:t>
            </a:r>
            <a:r>
              <a:rPr lang="en-US" sz="4400" b="1" dirty="0" smtClean="0">
                <a:solidFill>
                  <a:srgbClr val="00FFFF"/>
                </a:solidFill>
                <a:effectLst/>
                <a:latin typeface="FrankRuehl" pitchFamily="34" charset="-79"/>
                <a:cs typeface="FrankRuehl" pitchFamily="34" charset="-79"/>
              </a:rPr>
              <a:t/>
            </a:r>
            <a:br>
              <a:rPr lang="en-US" sz="4400" b="1" dirty="0" smtClean="0">
                <a:solidFill>
                  <a:srgbClr val="00FFFF"/>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533400" y="3657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13</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Which persuasive technique is being used in a commercial for an amusement park that shows a child smiling and laughing on the rides?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r>
            <a:br>
              <a:rPr lang="en-US" b="1" dirty="0" smtClean="0">
                <a:solidFill>
                  <a:srgbClr val="00FFFF"/>
                </a:solidFill>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romance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image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bandwagon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fun</a:t>
            </a:r>
            <a:r>
              <a:rPr lang="en-US" sz="4400" b="1" dirty="0" smtClean="0">
                <a:solidFill>
                  <a:srgbClr val="00FFFF"/>
                </a:solidFill>
                <a:effectLst/>
                <a:latin typeface="FrankRuehl" pitchFamily="34" charset="-79"/>
                <a:cs typeface="FrankRuehl" pitchFamily="34" charset="-79"/>
              </a:rPr>
              <a:t/>
            </a:r>
            <a:br>
              <a:rPr lang="en-US" sz="4400" b="1" dirty="0" smtClean="0">
                <a:solidFill>
                  <a:srgbClr val="00FFFF"/>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15200" y="4494131"/>
            <a:ext cx="1390650" cy="1360198"/>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tv.png">
            <a:hlinkClick r:id="" action="ppaction://noaction">
              <a:snd r:embed="rId3" name="play2"/>
            </a:hlinkClick>
          </p:cNvPr>
          <p:cNvPicPr>
            <a:picLocks noGrp="1" noChangeAspect="1"/>
          </p:cNvPicPr>
          <p:nvPr>
            <p:ph sz="half" idx="1"/>
          </p:nvPr>
        </p:nvPicPr>
        <p:blipFill>
          <a:blip r:embed="rId4" cstate="print"/>
          <a:stretch>
            <a:fillRect/>
          </a:stretch>
        </p:blipFill>
        <p:spPr>
          <a:xfrm>
            <a:off x="7467600" y="4648200"/>
            <a:ext cx="1304214" cy="1275655"/>
          </a:xfrm>
        </p:spPr>
      </p:pic>
      <p:sp>
        <p:nvSpPr>
          <p:cNvPr id="6" name="Text Placeholder 5"/>
          <p:cNvSpPr>
            <a:spLocks noGrp="1"/>
          </p:cNvSpPr>
          <p:nvPr>
            <p:ph type="body" idx="2"/>
          </p:nvPr>
        </p:nvSpPr>
        <p:spPr>
          <a:xfrm>
            <a:off x="381000" y="367664"/>
            <a:ext cx="6629400" cy="5943600"/>
          </a:xfrm>
        </p:spPr>
        <p:txBody>
          <a:bodyPr>
            <a:normAutofit lnSpcReduction="10000"/>
          </a:bodyPr>
          <a:lstStyle/>
          <a:p>
            <a:pPr algn="ctr"/>
            <a:r>
              <a:rPr lang="en-US" sz="4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How to Play Media IQ</a:t>
            </a:r>
          </a:p>
          <a:p>
            <a:pPr algn="ctr"/>
            <a:endParaRPr lang="en-US" sz="4000" dirty="0" smtClean="0">
              <a:latin typeface="FrankRuehl" pitchFamily="34" charset="-79"/>
              <a:cs typeface="FrankRuehl" pitchFamily="34" charset="-79"/>
            </a:endParaRPr>
          </a:p>
          <a:p>
            <a:pPr algn="just"/>
            <a:r>
              <a:rPr lang="en-US" sz="4000" dirty="0" smtClean="0">
                <a:latin typeface="FrankRuehl" pitchFamily="34" charset="-79"/>
                <a:cs typeface="FrankRuehl" pitchFamily="34" charset="-79"/>
              </a:rPr>
              <a:t>You will need a paper and a pencil to write down your responses. See how many of these media questions you can answer correctly. There are 15 questions in all. Click when you are ready to advance to the next slide.</a:t>
            </a:r>
          </a:p>
          <a:p>
            <a:endParaRPr lang="en-US" sz="4000" dirty="0" smtClean="0">
              <a:latin typeface="FrankRuehl" pitchFamily="34" charset="-79"/>
              <a:cs typeface="FrankRuehl" pitchFamily="34" charset="-79"/>
            </a:endParaRPr>
          </a:p>
          <a:p>
            <a:pPr>
              <a:buFont typeface="Arial" pitchFamily="34" charset="0"/>
              <a:buChar char="•"/>
            </a:pPr>
            <a:endParaRPr lang="en-US" sz="4000" dirty="0">
              <a:latin typeface="FrankRuehl" pitchFamily="34" charset="-79"/>
              <a:cs typeface="FrankRuehl" pitchFamily="34" charset="-79"/>
            </a:endParaRPr>
          </a:p>
        </p:txBody>
      </p:sp>
      <p:sp>
        <p:nvSpPr>
          <p:cNvPr id="9" name="Title 8"/>
          <p:cNvSpPr>
            <a:spLocks noGrp="1"/>
          </p:cNvSpPr>
          <p:nvPr>
            <p:ph type="title"/>
          </p:nvPr>
        </p:nvSpPr>
        <p:spPr>
          <a:xfrm>
            <a:off x="219456" y="367664"/>
            <a:ext cx="85344" cy="5943600"/>
          </a:xfrm>
        </p:spPr>
        <p:txBody>
          <a:bodyPr>
            <a:normAutofit fontScale="90000"/>
          </a:bodyPr>
          <a:lstStyle/>
          <a:p>
            <a:endParaRPr lang="en-US" dirty="0"/>
          </a:p>
        </p:txBody>
      </p:sp>
      <p:sp>
        <p:nvSpPr>
          <p:cNvPr id="13" name="TextBox 12"/>
          <p:cNvSpPr txBox="1"/>
          <p:nvPr/>
        </p:nvSpPr>
        <p:spPr>
          <a:xfrm>
            <a:off x="6019800" y="5943600"/>
            <a:ext cx="2895600" cy="523220"/>
          </a:xfrm>
          <a:prstGeom prst="rect">
            <a:avLst/>
          </a:prstGeom>
          <a:noFill/>
        </p:spPr>
        <p:txBody>
          <a:bodyPr wrap="square" rtlCol="0">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slow">
    <p:wipe dir="r"/>
    <p:sndAc>
      <p:stSnd>
        <p:snd r:embed="rId2" name="how to play"/>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13</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Which persuasive technique is being used in a commercial for an amusement park that shows a child smiling and laughing on the rides?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r>
            <a:br>
              <a:rPr lang="en-US" b="1" dirty="0" smtClean="0">
                <a:solidFill>
                  <a:srgbClr val="00FFFF"/>
                </a:solidFill>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romance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image</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bandwagon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d. fun</a:t>
            </a:r>
            <a:r>
              <a:rPr lang="en-US" sz="4400" b="1" dirty="0" smtClean="0">
                <a:solidFill>
                  <a:srgbClr val="00FFFF"/>
                </a:solidFill>
                <a:effectLst/>
                <a:latin typeface="FrankRuehl" pitchFamily="34" charset="-79"/>
                <a:cs typeface="FrankRuehl" pitchFamily="34" charset="-79"/>
              </a:rPr>
              <a:t/>
            </a:r>
            <a:br>
              <a:rPr lang="en-US" sz="4400" b="1" dirty="0" smtClean="0">
                <a:solidFill>
                  <a:srgbClr val="00FFFF"/>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239000" y="4419600"/>
            <a:ext cx="1466850" cy="14347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5181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w="28575">
            <a:solidFill>
              <a:srgbClr val="FF0000"/>
            </a:solid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14.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In what year did the first cell phone commercial air on television?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 1989</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1986</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1983</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1980</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239000" y="4419600"/>
            <a:ext cx="1466850" cy="14347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28600"/>
            <a:ext cx="8610600" cy="6209506"/>
          </a:xfrm>
          <a:ln w="28575">
            <a:solidFill>
              <a:srgbClr val="FF0000"/>
            </a:solid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14.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TRIVIA</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In what year did the first cell phone commercial air on television?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a. 1989</a:t>
            </a:r>
            <a:b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hlinkClick r:id="rId3"/>
              </a:rPr>
              <a:t>Click here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see what cell</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phones were like in 1989.</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Be sure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click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CLOSE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in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YouTube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return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this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game. </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4" cstate="print"/>
          <a:stretch>
            <a:fillRect/>
          </a:stretch>
        </p:blipFill>
        <p:spPr>
          <a:xfrm>
            <a:off x="7389694" y="4724400"/>
            <a:ext cx="1316156" cy="1287335"/>
          </a:xfrm>
        </p:spPr>
      </p:pic>
      <p:sp>
        <p:nvSpPr>
          <p:cNvPr id="8" name="Rectangle 7"/>
          <p:cNvSpPr/>
          <p:nvPr/>
        </p:nvSpPr>
        <p:spPr>
          <a:xfrm>
            <a:off x="5867400" y="60198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a:ln>
            <a:no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15. Can you identify the product in </a:t>
            </a:r>
            <a:r>
              <a:rPr lang="en-US" sz="4400" b="1" dirty="0" smtClean="0">
                <a:solidFill>
                  <a:srgbClr val="00FFFF"/>
                </a:solidFill>
                <a:latin typeface="FrankRuehl" pitchFamily="34" charset="-79"/>
                <a:cs typeface="FrankRuehl" pitchFamily="34" charset="-79"/>
              </a:rPr>
              <a:t>this commercial? What helped you to recognize the product?</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hlinkClick r:id="rId2"/>
              </a:rPr>
              <a:t>Click here </a:t>
            </a:r>
            <a:r>
              <a:rPr lang="en-US" sz="4400" b="1" dirty="0" smtClean="0">
                <a:solidFill>
                  <a:srgbClr val="00FFFF"/>
                </a:solidFill>
                <a:latin typeface="FrankRuehl" pitchFamily="34" charset="-79"/>
                <a:cs typeface="FrankRuehl" pitchFamily="34" charset="-79"/>
              </a:rPr>
              <a:t>for the commercial.</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Be sure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click </a:t>
            </a:r>
            <a:r>
              <a:rPr lang="en-US" sz="4400" b="1" dirty="0" smtClean="0">
                <a:solidFill>
                  <a:schemeClr val="tx1"/>
                </a:solidFill>
                <a:effectLst>
                  <a:outerShdw blurRad="38100" dist="38100" dir="2700000" algn="tl">
                    <a:srgbClr val="000000">
                      <a:alpha val="43137"/>
                    </a:srgbClr>
                  </a:outerShdw>
                </a:effectLst>
                <a:latin typeface="FrankRuehl" pitchFamily="34" charset="-79"/>
                <a:cs typeface="FrankRuehl" pitchFamily="34" charset="-79"/>
              </a:rPr>
              <a:t>CLOSE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in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YouTube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return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to this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game.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0"/>
            <a:ext cx="8610600" cy="6629400"/>
          </a:xfrm>
          <a:ln>
            <a:noFill/>
          </a:ln>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15</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Can you identify the product in </a:t>
            </a:r>
            <a:r>
              <a:rPr lang="en-US" sz="4400" b="1" dirty="0" smtClean="0">
                <a:solidFill>
                  <a:srgbClr val="00FFFF"/>
                </a:solidFill>
                <a:latin typeface="FrankRuehl" pitchFamily="34" charset="-79"/>
                <a:cs typeface="FrankRuehl" pitchFamily="34" charset="-79"/>
              </a:rPr>
              <a:t>this commercial? What helped you to recognize the product?</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The product is </a:t>
            </a:r>
            <a:r>
              <a:rPr lang="en-US" sz="4400" b="1" u="sng" dirty="0" smtClean="0">
                <a:solidFill>
                  <a:srgbClr val="FFFF00"/>
                </a:solidFill>
                <a:latin typeface="FrankRuehl" pitchFamily="34" charset="-79"/>
                <a:cs typeface="FrankRuehl" pitchFamily="34" charset="-79"/>
              </a:rPr>
              <a:t>NIKE</a:t>
            </a:r>
            <a:r>
              <a:rPr lang="en-US" sz="4400" b="1" dirty="0" smtClean="0">
                <a:solidFill>
                  <a:srgbClr val="00FFFF"/>
                </a:solidFill>
                <a:latin typeface="FrankRuehl" pitchFamily="34" charset="-79"/>
                <a:cs typeface="FrankRuehl" pitchFamily="34" charset="-79"/>
              </a:rPr>
              <a:t>.</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The </a:t>
            </a:r>
            <a:r>
              <a:rPr lang="en-US" sz="4400" b="1" u="sng" dirty="0" smtClean="0">
                <a:solidFill>
                  <a:srgbClr val="FFFF00"/>
                </a:solidFill>
                <a:latin typeface="FrankRuehl" pitchFamily="34" charset="-79"/>
                <a:cs typeface="FrankRuehl" pitchFamily="34" charset="-79"/>
              </a:rPr>
              <a:t>slogan</a:t>
            </a:r>
            <a:r>
              <a:rPr lang="en-US" sz="4400" b="1" dirty="0" smtClean="0">
                <a:solidFill>
                  <a:srgbClr val="00FFFF"/>
                </a:solidFill>
                <a:latin typeface="FrankRuehl" pitchFamily="34" charset="-79"/>
                <a:cs typeface="FrankRuehl" pitchFamily="34" charset="-79"/>
              </a:rPr>
              <a:t> </a:t>
            </a:r>
            <a:r>
              <a:rPr lang="en-US" sz="4400" b="1" u="sng" dirty="0" smtClean="0">
                <a:solidFill>
                  <a:srgbClr val="FFFF00"/>
                </a:solidFill>
                <a:latin typeface="FrankRuehl" pitchFamily="34" charset="-79"/>
                <a:cs typeface="FrankRuehl" pitchFamily="34" charset="-79"/>
              </a:rPr>
              <a:t>“Just Do It” </a:t>
            </a:r>
            <a:r>
              <a:rPr lang="en-US" sz="4400" b="1" dirty="0" smtClean="0">
                <a:solidFill>
                  <a:srgbClr val="00FFFF"/>
                </a:solidFill>
                <a:latin typeface="FrankRuehl" pitchFamily="34" charset="-79"/>
                <a:cs typeface="FrankRuehl" pitchFamily="34" charset="-79"/>
              </a:rPr>
              <a:t>and</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the </a:t>
            </a:r>
            <a:r>
              <a:rPr lang="en-US" sz="4400" b="1" u="sng" dirty="0" smtClean="0">
                <a:solidFill>
                  <a:srgbClr val="FFFF00"/>
                </a:solidFill>
                <a:latin typeface="FrankRuehl" pitchFamily="34" charset="-79"/>
                <a:cs typeface="FrankRuehl" pitchFamily="34" charset="-79"/>
              </a:rPr>
              <a:t>Nike trademark </a:t>
            </a:r>
            <a:r>
              <a:rPr lang="en-US" sz="4400" b="1" dirty="0" smtClean="0">
                <a:solidFill>
                  <a:srgbClr val="00FFFF"/>
                </a:solidFill>
                <a:latin typeface="FrankRuehl" pitchFamily="34" charset="-79"/>
                <a:cs typeface="FrankRuehl" pitchFamily="34" charset="-79"/>
              </a:rPr>
              <a:t>helped</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you	to recognize the product</a:t>
            </a:r>
            <a:r>
              <a:rPr lang="en-US" sz="4400" b="1" dirty="0" smtClean="0">
                <a:solidFill>
                  <a:srgbClr val="00FFFF"/>
                </a:solidFill>
                <a:latin typeface="FrankRuehl" pitchFamily="34" charset="-79"/>
                <a:cs typeface="FrankRuehl" pitchFamily="34" charset="-79"/>
              </a:rPr>
              <a:t>.</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The name Nike was never</a:t>
            </a:r>
            <a:br>
              <a:rPr lang="en-US" sz="4400" b="1" dirty="0" smtClean="0">
                <a:solidFill>
                  <a:srgbClr val="00FFFF"/>
                </a:solidFill>
                <a:latin typeface="FrankRuehl" pitchFamily="34" charset="-79"/>
                <a:cs typeface="FrankRuehl" pitchFamily="34" charset="-79"/>
              </a:rPr>
            </a:br>
            <a:r>
              <a:rPr lang="en-US" sz="4400" b="1" dirty="0" smtClean="0">
                <a:solidFill>
                  <a:srgbClr val="00FFFF"/>
                </a:solidFill>
                <a:latin typeface="FrankRuehl" pitchFamily="34" charset="-79"/>
                <a:cs typeface="FrankRuehl" pitchFamily="34" charset="-79"/>
              </a:rPr>
              <a:t>	</a:t>
            </a:r>
            <a:r>
              <a:rPr lang="en-US" sz="4400" b="1" dirty="0" smtClean="0">
                <a:solidFill>
                  <a:srgbClr val="00FFFF"/>
                </a:solidFill>
                <a:latin typeface="FrankRuehl" pitchFamily="34" charset="-79"/>
                <a:cs typeface="FrankRuehl" pitchFamily="34" charset="-79"/>
              </a:rPr>
              <a:t>mentioned in the </a:t>
            </a:r>
            <a:r>
              <a:rPr lang="en-US" sz="4400" b="1" dirty="0" err="1" smtClean="0">
                <a:solidFill>
                  <a:srgbClr val="00FFFF"/>
                </a:solidFill>
                <a:latin typeface="FrankRuehl" pitchFamily="34" charset="-79"/>
                <a:cs typeface="FrankRuehl" pitchFamily="34" charset="-79"/>
              </a:rPr>
              <a:t>ad.</a:t>
            </a: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16906" y="4495800"/>
            <a:ext cx="1388944" cy="1358529"/>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6" name="5-Point Star 5"/>
          <p:cNvSpPr/>
          <p:nvPr/>
        </p:nvSpPr>
        <p:spPr>
          <a:xfrm>
            <a:off x="609600" y="26670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609600" y="32766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609600" y="3886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45719" cy="5943600"/>
          </a:xfrm>
        </p:spPr>
        <p:txBody>
          <a:bodyPr>
            <a:normAutofit fontScale="90000"/>
          </a:bodyPr>
          <a:lstStyle/>
          <a:p>
            <a:endParaRPr lang="en-US" dirty="0"/>
          </a:p>
        </p:txBody>
      </p:sp>
      <p:sp>
        <p:nvSpPr>
          <p:cNvPr id="3" name="Text Placeholder 2"/>
          <p:cNvSpPr>
            <a:spLocks noGrp="1"/>
          </p:cNvSpPr>
          <p:nvPr>
            <p:ph type="body" idx="2"/>
          </p:nvPr>
        </p:nvSpPr>
        <p:spPr>
          <a:xfrm>
            <a:off x="304800" y="367664"/>
            <a:ext cx="4572000" cy="5943600"/>
          </a:xfrm>
        </p:spPr>
        <p:txBody>
          <a:bodyPr>
            <a:normAutofit/>
          </a:bodyPr>
          <a:lstStyle/>
          <a:p>
            <a:pPr algn="ctr"/>
            <a:r>
              <a:rPr lang="en-US" sz="40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Congratulations!</a:t>
            </a:r>
            <a:br>
              <a:rPr lang="en-US" sz="40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br>
            <a:r>
              <a:rPr lang="en-US" sz="40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You have completed</a:t>
            </a:r>
            <a:r>
              <a:rPr lang="en-US" sz="4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
            </a:r>
            <a:br>
              <a:rPr lang="en-US" sz="4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br>
            <a:r>
              <a:rPr lang="en-US" sz="54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MEDIA IQ</a:t>
            </a:r>
            <a:r>
              <a:rPr lang="en-US" sz="4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a:t>
            </a:r>
          </a:p>
          <a:p>
            <a:pPr algn="ctr"/>
            <a:r>
              <a:rPr lang="en-US" sz="4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
            </a:r>
            <a:br>
              <a:rPr lang="en-US" sz="40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br>
            <a:r>
              <a:rPr lang="en-US" sz="36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Your score:</a:t>
            </a:r>
            <a:r>
              <a:rPr lang="en-US" sz="28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
            </a:r>
            <a:br>
              <a:rPr lang="en-US" sz="28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b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15 correct – </a:t>
            </a:r>
            <a:r>
              <a:rPr lang="en-US" sz="24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EXPERT</a:t>
            </a:r>
          </a:p>
          <a:p>
            <a:pPr algn="ct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10-14 correct- </a:t>
            </a:r>
            <a:r>
              <a:rPr lang="en-US" sz="24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ADVANCED</a:t>
            </a:r>
          </a:p>
          <a:p>
            <a:pPr algn="ct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5-9  correct– </a:t>
            </a:r>
            <a:r>
              <a:rPr lang="en-US" sz="24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INTERMEDIATE</a:t>
            </a:r>
          </a:p>
          <a:p>
            <a:pPr algn="ct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0</a:t>
            </a: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-4 </a:t>
            </a:r>
            <a:r>
              <a:rPr lang="en-US" sz="2400" b="1" dirty="0" smtClean="0">
                <a:solidFill>
                  <a:srgbClr val="0070C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correct- </a:t>
            </a:r>
            <a:r>
              <a:rPr lang="en-US" sz="2400" b="1" dirty="0" smtClean="0">
                <a:solidFill>
                  <a:srgbClr val="FFFF00"/>
                </a:solidFill>
                <a:effectLst>
                  <a:outerShdw blurRad="38100" dist="38100" dir="2700000" algn="tl">
                    <a:srgbClr val="000000">
                      <a:alpha val="43137"/>
                    </a:srgbClr>
                  </a:outerShdw>
                </a:effectLst>
                <a:latin typeface="FrankRuehl" pitchFamily="34" charset="-79"/>
                <a:ea typeface="Verdana" pitchFamily="34" charset="0"/>
                <a:cs typeface="FrankRuehl" pitchFamily="34" charset="-79"/>
              </a:rPr>
              <a:t>BEGINNER</a:t>
            </a:r>
          </a:p>
          <a:p>
            <a:pPr algn="ctr"/>
            <a:endParaRPr lang="en-US" sz="4000" dirty="0"/>
          </a:p>
        </p:txBody>
      </p:sp>
      <p:pic>
        <p:nvPicPr>
          <p:cNvPr id="5" name="Content Placeholder 4" descr="teen%20tv.jpg"/>
          <p:cNvPicPr>
            <a:picLocks noGrp="1" noChangeAspect="1"/>
          </p:cNvPicPr>
          <p:nvPr>
            <p:ph sz="half" idx="1"/>
          </p:nvPr>
        </p:nvPicPr>
        <p:blipFill>
          <a:blip r:embed="rId3" cstate="print"/>
          <a:stretch>
            <a:fillRect/>
          </a:stretch>
        </p:blipFill>
        <p:spPr>
          <a:xfrm>
            <a:off x="4800600" y="1066800"/>
            <a:ext cx="3962400" cy="2971800"/>
          </a:xfrm>
        </p:spPr>
      </p:pic>
      <p:pic>
        <p:nvPicPr>
          <p:cNvPr id="6" name="Picture 5" descr="tv.png"/>
          <p:cNvPicPr>
            <a:picLocks noChangeAspect="1"/>
          </p:cNvPicPr>
          <p:nvPr/>
        </p:nvPicPr>
        <p:blipFill>
          <a:blip r:embed="rId4" cstate="print"/>
          <a:stretch>
            <a:fillRect/>
          </a:stretch>
        </p:blipFill>
        <p:spPr>
          <a:xfrm>
            <a:off x="7542094" y="4724400"/>
            <a:ext cx="1285448" cy="1257300"/>
          </a:xfrm>
          <a:prstGeom prst="rect">
            <a:avLst/>
          </a:prstGeom>
        </p:spPr>
      </p:pic>
      <p:sp>
        <p:nvSpPr>
          <p:cNvPr id="7" name="Rectangle 6"/>
          <p:cNvSpPr/>
          <p:nvPr/>
        </p:nvSpPr>
        <p:spPr>
          <a:xfrm>
            <a:off x="5943600" y="5943600"/>
            <a:ext cx="2901756" cy="523220"/>
          </a:xfrm>
          <a:prstGeom prst="rect">
            <a:avLst/>
          </a:prstGeom>
        </p:spPr>
        <p:txBody>
          <a:bodyPr wrap="non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pic>
        <p:nvPicPr>
          <p:cNvPr id="9" name="MS900431078[1].wav">
            <a:hlinkClick r:id="" action="ppaction://media"/>
          </p:cNvPr>
          <p:cNvPicPr>
            <a:picLocks noRot="1" noChangeAspect="1"/>
          </p:cNvPicPr>
          <p:nvPr>
            <a:audioFile r:link="rId1"/>
          </p:nvPr>
        </p:nvPicPr>
        <p:blipFill>
          <a:blip r:embed="rId5" cstate="print"/>
          <a:stretch>
            <a:fillRect/>
          </a:stretch>
        </p:blipFill>
        <p:spPr>
          <a:xfrm>
            <a:off x="8534400" y="4876800"/>
            <a:ext cx="304800" cy="304800"/>
          </a:xfrm>
          <a:prstGeom prst="rect">
            <a:avLst/>
          </a:prstGeom>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1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57200" y="228600"/>
            <a:ext cx="8062912" cy="798513"/>
          </a:xfrm>
        </p:spPr>
        <p:txBody>
          <a:bodyPr>
            <a:normAutofit/>
          </a:bodyPr>
          <a:lstStyle/>
          <a:p>
            <a:pPr algn="ctr"/>
            <a:r>
              <a:rPr lang="en-US" sz="3600" dirty="0" smtClean="0">
                <a:effectLst/>
                <a:latin typeface="FrankRuehl" pitchFamily="34" charset="-79"/>
                <a:cs typeface="FrankRuehl" pitchFamily="34" charset="-79"/>
              </a:rPr>
              <a:t>References</a:t>
            </a:r>
            <a:endParaRPr lang="en-US" sz="3600" dirty="0">
              <a:effectLst/>
              <a:latin typeface="FrankRuehl" pitchFamily="34" charset="-79"/>
              <a:cs typeface="FrankRuehl" pitchFamily="34" charset="-79"/>
            </a:endParaRPr>
          </a:p>
        </p:txBody>
      </p:sp>
      <p:sp>
        <p:nvSpPr>
          <p:cNvPr id="6" name="Subtitle 5"/>
          <p:cNvSpPr>
            <a:spLocks noGrp="1"/>
          </p:cNvSpPr>
          <p:nvPr>
            <p:ph type="subTitle" idx="1"/>
          </p:nvPr>
        </p:nvSpPr>
        <p:spPr>
          <a:xfrm>
            <a:off x="609600" y="6858000"/>
            <a:ext cx="8062912" cy="76200"/>
          </a:xfrm>
        </p:spPr>
        <p:txBody>
          <a:bodyPr>
            <a:normAutofit fontScale="25000" lnSpcReduction="20000"/>
          </a:bodyPr>
          <a:lstStyle/>
          <a:p>
            <a:pPr algn="l"/>
            <a:endParaRPr lang="en-US" dirty="0">
              <a:solidFill>
                <a:schemeClr val="tx1"/>
              </a:solidFill>
              <a:latin typeface="Arial Black" pitchFamily="34" charset="0"/>
              <a:cs typeface="FrankRuehl" pitchFamily="34" charset="-79"/>
            </a:endParaRPr>
          </a:p>
        </p:txBody>
      </p:sp>
      <p:sp>
        <p:nvSpPr>
          <p:cNvPr id="10" name="TextBox 9"/>
          <p:cNvSpPr txBox="1"/>
          <p:nvPr/>
        </p:nvSpPr>
        <p:spPr>
          <a:xfrm>
            <a:off x="457200" y="1371600"/>
            <a:ext cx="8153400" cy="4370427"/>
          </a:xfrm>
          <a:prstGeom prst="rect">
            <a:avLst/>
          </a:prstGeom>
          <a:noFill/>
        </p:spPr>
        <p:txBody>
          <a:bodyPr wrap="square" rtlCol="0">
            <a:spAutoFit/>
          </a:bodyPr>
          <a:lstStyle/>
          <a:p>
            <a:r>
              <a:rPr lang="en-US" sz="2000" dirty="0" smtClean="0">
                <a:latin typeface="Impact" pitchFamily="34" charset="0"/>
                <a:cs typeface="Times New Roman" pitchFamily="18" charset="0"/>
              </a:rPr>
              <a:t>Axe twist Commercial. (2010). Retrieved August 6, 2010 from </a:t>
            </a:r>
            <a:r>
              <a:rPr lang="en-US" sz="2000" u="sng" dirty="0" smtClean="0">
                <a:solidFill>
                  <a:srgbClr val="0070C0"/>
                </a:solidFill>
                <a:latin typeface="Impact" pitchFamily="34" charset="0"/>
                <a:cs typeface="Times New Roman" pitchFamily="18" charset="0"/>
                <a:hlinkClick r:id="rId2"/>
              </a:rPr>
              <a:t>http://www.youtube.com/watch?v=_grNoowseQE</a:t>
            </a:r>
            <a:endParaRPr lang="en-US" sz="2000" u="sng" dirty="0" smtClean="0">
              <a:solidFill>
                <a:srgbClr val="0070C0"/>
              </a:solidFill>
              <a:latin typeface="Impact" pitchFamily="34" charset="0"/>
              <a:cs typeface="Times New Roman" pitchFamily="18" charset="0"/>
            </a:endParaRPr>
          </a:p>
          <a:p>
            <a:endParaRPr lang="en-US" sz="2000" dirty="0" smtClean="0">
              <a:solidFill>
                <a:srgbClr val="0070C0"/>
              </a:solidFill>
              <a:latin typeface="Impact" pitchFamily="34" charset="0"/>
              <a:cs typeface="Times New Roman" pitchFamily="18" charset="0"/>
            </a:endParaRPr>
          </a:p>
          <a:p>
            <a:r>
              <a:rPr lang="en-US" sz="2000" dirty="0" err="1" smtClean="0">
                <a:latin typeface="Impact" pitchFamily="34" charset="0"/>
                <a:cs typeface="Times New Roman" pitchFamily="18" charset="0"/>
              </a:rPr>
              <a:t>Centel</a:t>
            </a:r>
            <a:r>
              <a:rPr lang="en-US" sz="2000" dirty="0" smtClean="0">
                <a:latin typeface="Impact" pitchFamily="34" charset="0"/>
                <a:cs typeface="Times New Roman" pitchFamily="18" charset="0"/>
              </a:rPr>
              <a:t> </a:t>
            </a:r>
            <a:r>
              <a:rPr lang="en-US" sz="2000" dirty="0" smtClean="0">
                <a:latin typeface="Impact" pitchFamily="34" charset="0"/>
                <a:cs typeface="Times New Roman" pitchFamily="18" charset="0"/>
              </a:rPr>
              <a:t>Commercial. (1989). Retrieved August 6, 2010 from </a:t>
            </a:r>
            <a:r>
              <a:rPr lang="en-US" sz="2000" u="sng" dirty="0" smtClean="0">
                <a:latin typeface="Impact" pitchFamily="34" charset="0"/>
                <a:cs typeface="Times New Roman" pitchFamily="18" charset="0"/>
                <a:hlinkClick r:id="rId3"/>
              </a:rPr>
              <a:t>http://www.youtube.com/watch?v=ptbJZ9HBw2k</a:t>
            </a:r>
            <a:endParaRPr lang="en-US" sz="2000" u="sng" dirty="0" smtClean="0">
              <a:latin typeface="Impact" pitchFamily="34" charset="0"/>
              <a:cs typeface="Times New Roman" pitchFamily="18" charset="0"/>
            </a:endParaRP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Jackie Chan Pepsi Commercial. (2006). Retrieved August 6, 2010 from </a:t>
            </a:r>
            <a:r>
              <a:rPr lang="en-US" sz="2000" u="sng" dirty="0" smtClean="0">
                <a:latin typeface="Impact" pitchFamily="34" charset="0"/>
                <a:cs typeface="Times New Roman" pitchFamily="18" charset="0"/>
                <a:hlinkClick r:id="rId4"/>
              </a:rPr>
              <a:t>http://www.youtube.com/watch?v=vHM3_3BMGFc</a:t>
            </a:r>
            <a:endParaRPr lang="en-US" sz="2000" u="sng" dirty="0" smtClean="0">
              <a:latin typeface="Impact" pitchFamily="34" charset="0"/>
              <a:cs typeface="Times New Roman" pitchFamily="18" charset="0"/>
            </a:endParaRP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Movie Adventure2 Sound. Retrieved August 5, 2010 from Clip Art.</a:t>
            </a: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Nike Commercial. (2007).  Retrieved August 6, 2010 from </a:t>
            </a:r>
            <a:r>
              <a:rPr lang="en-US" sz="2000" u="sng" dirty="0" smtClean="0">
                <a:latin typeface="Impact" pitchFamily="34" charset="0"/>
                <a:cs typeface="Times New Roman" pitchFamily="18" charset="0"/>
                <a:hlinkClick r:id="rId5"/>
              </a:rPr>
              <a:t>http://www.youtube.com/watch?v=Pp5dZZBKTXQ</a:t>
            </a:r>
            <a:r>
              <a:rPr lang="en-US" sz="2000" dirty="0" smtClean="0">
                <a:latin typeface="Impact" pitchFamily="34" charset="0"/>
                <a:cs typeface="Times New Roman" pitchFamily="18" charset="0"/>
              </a:rPr>
              <a:t> </a:t>
            </a:r>
          </a:p>
          <a:p>
            <a:endParaRPr lang="en-US" dirty="0" smtClean="0">
              <a:latin typeface="Impact" pitchFamily="34" charset="0"/>
              <a:cs typeface="Times New Roman" pitchFamily="18" charset="0"/>
            </a:endParaRPr>
          </a:p>
        </p:txBody>
      </p:sp>
      <p:pic>
        <p:nvPicPr>
          <p:cNvPr id="13" name="Content Placeholder 6" descr="tv.png"/>
          <p:cNvPicPr>
            <a:picLocks noChangeAspect="1"/>
          </p:cNvPicPr>
          <p:nvPr/>
        </p:nvPicPr>
        <p:blipFill>
          <a:blip r:embed="rId6" cstate="print"/>
          <a:stretch>
            <a:fillRect/>
          </a:stretch>
        </p:blipFill>
        <p:spPr>
          <a:xfrm>
            <a:off x="7548918" y="4724399"/>
            <a:ext cx="1233132" cy="1206129"/>
          </a:xfrm>
          <a:prstGeom prst="rect">
            <a:avLst/>
          </a:prstGeom>
        </p:spPr>
      </p:pic>
      <p:sp>
        <p:nvSpPr>
          <p:cNvPr id="14" name="Rectangle 13"/>
          <p:cNvSpPr/>
          <p:nvPr/>
        </p:nvSpPr>
        <p:spPr>
          <a:xfrm>
            <a:off x="5867400" y="5943600"/>
            <a:ext cx="2901756" cy="523220"/>
          </a:xfrm>
          <a:prstGeom prst="rect">
            <a:avLst/>
          </a:prstGeom>
        </p:spPr>
        <p:txBody>
          <a:bodyPr wrap="non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med">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57200" y="228600"/>
            <a:ext cx="8062912" cy="798513"/>
          </a:xfrm>
        </p:spPr>
        <p:txBody>
          <a:bodyPr>
            <a:normAutofit/>
          </a:bodyPr>
          <a:lstStyle/>
          <a:p>
            <a:pPr algn="ctr"/>
            <a:r>
              <a:rPr lang="en-US" sz="3600" dirty="0" smtClean="0">
                <a:effectLst/>
                <a:latin typeface="FrankRuehl" pitchFamily="34" charset="-79"/>
                <a:cs typeface="FrankRuehl" pitchFamily="34" charset="-79"/>
              </a:rPr>
              <a:t>References </a:t>
            </a:r>
            <a:r>
              <a:rPr lang="en-US" sz="3600" dirty="0" smtClean="0">
                <a:effectLst/>
                <a:latin typeface="FrankRuehl" pitchFamily="34" charset="-79"/>
                <a:cs typeface="FrankRuehl" pitchFamily="34" charset="-79"/>
              </a:rPr>
              <a:t>(continued</a:t>
            </a:r>
            <a:r>
              <a:rPr lang="en-US" sz="3600" dirty="0" smtClean="0">
                <a:effectLst/>
                <a:latin typeface="FrankRuehl" pitchFamily="34" charset="-79"/>
                <a:cs typeface="FrankRuehl" pitchFamily="34" charset="-79"/>
              </a:rPr>
              <a:t>)</a:t>
            </a:r>
            <a:endParaRPr lang="en-US" sz="3600" dirty="0">
              <a:effectLst/>
              <a:latin typeface="FrankRuehl" pitchFamily="34" charset="-79"/>
              <a:cs typeface="FrankRuehl" pitchFamily="34" charset="-79"/>
            </a:endParaRPr>
          </a:p>
        </p:txBody>
      </p:sp>
      <p:sp>
        <p:nvSpPr>
          <p:cNvPr id="6" name="Subtitle 5"/>
          <p:cNvSpPr>
            <a:spLocks noGrp="1"/>
          </p:cNvSpPr>
          <p:nvPr>
            <p:ph type="subTitle" idx="1"/>
          </p:nvPr>
        </p:nvSpPr>
        <p:spPr>
          <a:xfrm>
            <a:off x="609600" y="6858000"/>
            <a:ext cx="8062912" cy="76200"/>
          </a:xfrm>
        </p:spPr>
        <p:txBody>
          <a:bodyPr>
            <a:normAutofit fontScale="25000" lnSpcReduction="20000"/>
          </a:bodyPr>
          <a:lstStyle/>
          <a:p>
            <a:pPr algn="l"/>
            <a:endParaRPr lang="en-US" dirty="0">
              <a:solidFill>
                <a:schemeClr val="tx1"/>
              </a:solidFill>
              <a:latin typeface="Arial Black" pitchFamily="34" charset="0"/>
              <a:cs typeface="FrankRuehl" pitchFamily="34" charset="-79"/>
            </a:endParaRPr>
          </a:p>
        </p:txBody>
      </p:sp>
      <p:sp>
        <p:nvSpPr>
          <p:cNvPr id="10" name="TextBox 9"/>
          <p:cNvSpPr txBox="1"/>
          <p:nvPr/>
        </p:nvSpPr>
        <p:spPr>
          <a:xfrm>
            <a:off x="457200" y="1447800"/>
            <a:ext cx="8153400" cy="3477875"/>
          </a:xfrm>
          <a:prstGeom prst="rect">
            <a:avLst/>
          </a:prstGeom>
          <a:noFill/>
        </p:spPr>
        <p:txBody>
          <a:bodyPr wrap="square" rtlCol="0">
            <a:spAutoFit/>
          </a:bodyPr>
          <a:lstStyle/>
          <a:p>
            <a:r>
              <a:rPr lang="en-US" sz="2000" dirty="0" smtClean="0">
                <a:latin typeface="Impact" pitchFamily="34" charset="0"/>
                <a:cs typeface="Times New Roman" pitchFamily="18" charset="0"/>
              </a:rPr>
              <a:t>Snickers Commercial. (2010). Retrieved August 6, 2010 from </a:t>
            </a:r>
            <a:r>
              <a:rPr lang="en-US" sz="2000" u="sng" dirty="0" smtClean="0">
                <a:latin typeface="Impact" pitchFamily="34" charset="0"/>
                <a:cs typeface="Times New Roman" pitchFamily="18" charset="0"/>
                <a:hlinkClick r:id="rId2"/>
              </a:rPr>
              <a:t>http://www.youtube.com/watch?v=X1Sv_z9jm8A</a:t>
            </a:r>
            <a:endParaRPr lang="en-US" sz="2000" u="sng" dirty="0" smtClean="0">
              <a:latin typeface="Impact" pitchFamily="34" charset="0"/>
              <a:cs typeface="Times New Roman" pitchFamily="18" charset="0"/>
            </a:endParaRP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Teens watching TV image. Retrieved August 5, 2010 from </a:t>
            </a:r>
            <a:r>
              <a:rPr lang="en-US" sz="2000" u="sng" dirty="0" smtClean="0">
                <a:latin typeface="Impact" pitchFamily="34" charset="0"/>
                <a:cs typeface="Times New Roman" pitchFamily="18" charset="0"/>
                <a:hlinkClick r:id="rId3"/>
              </a:rPr>
              <a:t>http://abcnews.go.com/Health/Healthday/story?id=6790085&amp;page=1</a:t>
            </a:r>
            <a:endParaRPr lang="en-US" sz="2000" u="sng" dirty="0" smtClean="0">
              <a:latin typeface="Impact" pitchFamily="34" charset="0"/>
              <a:cs typeface="Times New Roman" pitchFamily="18" charset="0"/>
            </a:endParaRP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Television and Health. Retrieved August 6, 2010 from </a:t>
            </a:r>
            <a:r>
              <a:rPr lang="en-US" sz="2000" u="sng" dirty="0" smtClean="0">
                <a:latin typeface="Impact" pitchFamily="34" charset="0"/>
                <a:cs typeface="Times New Roman" pitchFamily="18" charset="0"/>
                <a:hlinkClick r:id="rId4"/>
              </a:rPr>
              <a:t>http://www.csun.edu/science/health/docs/tv&amp;health.html</a:t>
            </a:r>
            <a:endParaRPr lang="en-US" sz="2000" u="sng" dirty="0" smtClean="0">
              <a:latin typeface="Impact" pitchFamily="34" charset="0"/>
              <a:cs typeface="Times New Roman" pitchFamily="18" charset="0"/>
            </a:endParaRPr>
          </a:p>
          <a:p>
            <a:endParaRPr lang="en-US" sz="2000" dirty="0" smtClean="0">
              <a:latin typeface="Impact" pitchFamily="34" charset="0"/>
              <a:cs typeface="Times New Roman" pitchFamily="18" charset="0"/>
            </a:endParaRPr>
          </a:p>
          <a:p>
            <a:r>
              <a:rPr lang="en-US" sz="2000" dirty="0" smtClean="0">
                <a:latin typeface="Impact" pitchFamily="34" charset="0"/>
                <a:cs typeface="Times New Roman" pitchFamily="18" charset="0"/>
              </a:rPr>
              <a:t>TV image. Retrieved August 5, 2010 from </a:t>
            </a:r>
            <a:r>
              <a:rPr lang="en-US" sz="2000" u="sng" dirty="0" smtClean="0">
                <a:latin typeface="Impact" pitchFamily="34" charset="0"/>
                <a:cs typeface="Times New Roman" pitchFamily="18" charset="0"/>
                <a:hlinkClick r:id="rId5"/>
              </a:rPr>
              <a:t>http://mediamemo.allthingsd.com/files/2010/05/google-tv-ads.png</a:t>
            </a:r>
            <a:endParaRPr lang="en-US" sz="2000" dirty="0">
              <a:latin typeface="Impact" pitchFamily="34" charset="0"/>
              <a:cs typeface="Times New Roman" pitchFamily="18" charset="0"/>
            </a:endParaRPr>
          </a:p>
        </p:txBody>
      </p:sp>
      <p:pic>
        <p:nvPicPr>
          <p:cNvPr id="7" name="Content Placeholder 6" descr="tv.png"/>
          <p:cNvPicPr>
            <a:picLocks noChangeAspect="1"/>
          </p:cNvPicPr>
          <p:nvPr/>
        </p:nvPicPr>
        <p:blipFill>
          <a:blip r:embed="rId6" cstate="print"/>
          <a:stretch>
            <a:fillRect/>
          </a:stretch>
        </p:blipFill>
        <p:spPr>
          <a:xfrm>
            <a:off x="7696200" y="5029200"/>
            <a:ext cx="1085850" cy="1062072"/>
          </a:xfrm>
          <a:prstGeom prst="rect">
            <a:avLst/>
          </a:prstGeom>
        </p:spPr>
      </p:pic>
      <p:sp>
        <p:nvSpPr>
          <p:cNvPr id="8" name="Rectangle 7"/>
          <p:cNvSpPr/>
          <p:nvPr/>
        </p:nvSpPr>
        <p:spPr>
          <a:xfrm>
            <a:off x="6019800" y="6096000"/>
            <a:ext cx="2901756" cy="523220"/>
          </a:xfrm>
          <a:prstGeom prst="rect">
            <a:avLst/>
          </a:prstGeom>
        </p:spPr>
        <p:txBody>
          <a:bodyPr wrap="non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1200" y="304800"/>
            <a:ext cx="6629400" cy="1399032"/>
          </a:xfrm>
        </p:spPr>
        <p:txBody>
          <a:bodyPr>
            <a:normAutofit/>
          </a:bodyPr>
          <a:lstStyle/>
          <a:p>
            <a:r>
              <a:rPr lang="en-US" sz="3200" dirty="0" smtClean="0">
                <a:latin typeface="FrankRuehl" pitchFamily="34" charset="-79"/>
                <a:cs typeface="FrankRuehl" pitchFamily="34" charset="-79"/>
              </a:rPr>
              <a:t>Directions for Using </a:t>
            </a:r>
            <a:r>
              <a:rPr lang="en-US" sz="3200" b="1" dirty="0" smtClean="0">
                <a:solidFill>
                  <a:srgbClr val="FFFF00"/>
                </a:solidFill>
                <a:latin typeface="FrankRuehl" pitchFamily="34" charset="-79"/>
                <a:cs typeface="FrankRuehl" pitchFamily="34" charset="-79"/>
              </a:rPr>
              <a:t>Media IQ </a:t>
            </a:r>
            <a:r>
              <a:rPr lang="en-US" sz="3200" dirty="0" smtClean="0">
                <a:latin typeface="FrankRuehl" pitchFamily="34" charset="-79"/>
                <a:cs typeface="FrankRuehl" pitchFamily="34" charset="-79"/>
              </a:rPr>
              <a:t>Game in Communications Class</a:t>
            </a:r>
            <a:endParaRPr lang="en-US" sz="3200" dirty="0">
              <a:latin typeface="FrankRuehl" pitchFamily="34" charset="-79"/>
              <a:cs typeface="FrankRuehl" pitchFamily="34" charset="-79"/>
            </a:endParaRPr>
          </a:p>
        </p:txBody>
      </p:sp>
      <p:pic>
        <p:nvPicPr>
          <p:cNvPr id="6" name="Content Placeholder 5" descr="tv.png"/>
          <p:cNvPicPr>
            <a:picLocks noGrp="1" noChangeAspect="1"/>
          </p:cNvPicPr>
          <p:nvPr>
            <p:ph idx="1"/>
          </p:nvPr>
        </p:nvPicPr>
        <p:blipFill>
          <a:blip r:embed="rId2" cstate="print"/>
          <a:stretch>
            <a:fillRect/>
          </a:stretch>
        </p:blipFill>
        <p:spPr>
          <a:xfrm>
            <a:off x="457200" y="228600"/>
            <a:ext cx="1168590" cy="1143000"/>
          </a:xfrm>
        </p:spPr>
      </p:pic>
      <p:sp>
        <p:nvSpPr>
          <p:cNvPr id="7" name="TextBox 6"/>
          <p:cNvSpPr txBox="1"/>
          <p:nvPr/>
        </p:nvSpPr>
        <p:spPr>
          <a:xfrm>
            <a:off x="304800" y="1600200"/>
            <a:ext cx="8382000" cy="4154984"/>
          </a:xfrm>
          <a:prstGeom prst="rect">
            <a:avLst/>
          </a:prstGeom>
          <a:noFill/>
        </p:spPr>
        <p:txBody>
          <a:bodyPr wrap="square" rtlCol="0">
            <a:spAutoFit/>
          </a:bodyPr>
          <a:lstStyle/>
          <a:p>
            <a:r>
              <a:rPr lang="en-US" sz="2400" b="1" dirty="0" smtClean="0">
                <a:latin typeface="FrankRuehl" pitchFamily="34" charset="-79"/>
                <a:cs typeface="FrankRuehl" pitchFamily="34" charset="-79"/>
              </a:rPr>
              <a:t>“Media and Persuasion” is a topic we cover in late spring in 6</a:t>
            </a:r>
            <a:r>
              <a:rPr lang="en-US" sz="2400" b="1" baseline="30000" dirty="0" smtClean="0">
                <a:latin typeface="FrankRuehl" pitchFamily="34" charset="-79"/>
                <a:cs typeface="FrankRuehl" pitchFamily="34" charset="-79"/>
              </a:rPr>
              <a:t>th</a:t>
            </a:r>
            <a:r>
              <a:rPr lang="en-US" sz="2400" b="1" dirty="0" smtClean="0">
                <a:latin typeface="FrankRuehl" pitchFamily="34" charset="-79"/>
                <a:cs typeface="FrankRuehl" pitchFamily="34" charset="-79"/>
              </a:rPr>
              <a:t> grade Communications.  Media and Persuasion is an integrated unit that challenges 6</a:t>
            </a:r>
            <a:r>
              <a:rPr lang="en-US" sz="2400" b="1" baseline="30000" dirty="0" smtClean="0">
                <a:latin typeface="FrankRuehl" pitchFamily="34" charset="-79"/>
                <a:cs typeface="FrankRuehl" pitchFamily="34" charset="-79"/>
              </a:rPr>
              <a:t>th</a:t>
            </a:r>
            <a:r>
              <a:rPr lang="en-US" sz="2400" b="1" dirty="0" smtClean="0">
                <a:latin typeface="FrankRuehl" pitchFamily="34" charset="-79"/>
                <a:cs typeface="FrankRuehl" pitchFamily="34" charset="-79"/>
              </a:rPr>
              <a:t> grade students to understand the influence of the media and to identify and use persuasion techniques.  The </a:t>
            </a:r>
            <a:r>
              <a:rPr lang="en-US" sz="24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Media IQ </a:t>
            </a:r>
            <a:r>
              <a:rPr lang="en-US" sz="2400" b="1" dirty="0" smtClean="0">
                <a:latin typeface="FrankRuehl" pitchFamily="34" charset="-79"/>
                <a:cs typeface="FrankRuehl" pitchFamily="34" charset="-79"/>
              </a:rPr>
              <a:t>game would be used prior to creating their final product for the unit.  The purpose of the game is for students to review key terms and to practice and apply learned concepts in novel situations, such as analyzing unfamiliar advertisements.</a:t>
            </a:r>
          </a:p>
          <a:p>
            <a:endParaRPr lang="en-US" sz="2400" b="1" dirty="0" smtClean="0">
              <a:latin typeface="FrankRuehl" pitchFamily="34" charset="-79"/>
              <a:cs typeface="FrankRuehl" pitchFamily="34" charset="-79"/>
            </a:endParaRPr>
          </a:p>
          <a:p>
            <a:r>
              <a:rPr lang="en-US" sz="24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Media IQ </a:t>
            </a:r>
            <a:r>
              <a:rPr lang="en-US" sz="2400" b="1" dirty="0" smtClean="0">
                <a:latin typeface="FrankRuehl" pitchFamily="34" charset="-79"/>
                <a:cs typeface="FrankRuehl" pitchFamily="34" charset="-79"/>
              </a:rPr>
              <a:t>is meant to be played individually so that students can self-assess their learning. Answers are provided after each question.</a:t>
            </a:r>
            <a:endParaRPr lang="en-US" sz="2400" b="1" dirty="0">
              <a:latin typeface="FrankRuehl" pitchFamily="34" charset="-79"/>
              <a:cs typeface="FrankRuehl" pitchFamily="34" charset="-79"/>
            </a:endParaRPr>
          </a:p>
        </p:txBody>
      </p:sp>
      <p:sp>
        <p:nvSpPr>
          <p:cNvPr id="10" name="Rectangle 9"/>
          <p:cNvSpPr/>
          <p:nvPr/>
        </p:nvSpPr>
        <p:spPr>
          <a:xfrm>
            <a:off x="2819400" y="5943600"/>
            <a:ext cx="6019800" cy="523220"/>
          </a:xfrm>
          <a:prstGeom prst="rect">
            <a:avLst/>
          </a:prstGeom>
        </p:spPr>
        <p:txBody>
          <a:bodyPr wrap="squar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 and the Answer Key</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51706"/>
          </a:xfrm>
        </p:spPr>
        <p:txBody>
          <a:bodyPr/>
          <a:lstStyle/>
          <a:p>
            <a:pPr algn="ctr"/>
            <a:r>
              <a:rPr lang="en-US" sz="4400" dirty="0" smtClean="0">
                <a:latin typeface="FrankRuehl" pitchFamily="34" charset="-79"/>
                <a:cs typeface="FrankRuehl" pitchFamily="34" charset="-79"/>
              </a:rPr>
              <a:t>Answer Key for </a:t>
            </a:r>
            <a:r>
              <a:rPr lang="en-US" sz="4400" b="1" dirty="0" smtClean="0">
                <a:solidFill>
                  <a:srgbClr val="FFFF00"/>
                </a:solidFill>
                <a:latin typeface="FrankRuehl" pitchFamily="34" charset="-79"/>
                <a:cs typeface="FrankRuehl" pitchFamily="34" charset="-79"/>
              </a:rPr>
              <a:t>Media IQ</a:t>
            </a:r>
            <a:endParaRPr lang="en-US" dirty="0"/>
          </a:p>
        </p:txBody>
      </p:sp>
      <p:sp>
        <p:nvSpPr>
          <p:cNvPr id="3" name="Content Placeholder 2"/>
          <p:cNvSpPr>
            <a:spLocks noGrp="1"/>
          </p:cNvSpPr>
          <p:nvPr>
            <p:ph sz="half" idx="1"/>
          </p:nvPr>
        </p:nvSpPr>
        <p:spPr>
          <a:xfrm>
            <a:off x="457200" y="1066800"/>
            <a:ext cx="4038600" cy="5029200"/>
          </a:xfrm>
        </p:spPr>
        <p:txBody>
          <a:bodyPr>
            <a:normAutofit fontScale="92500"/>
          </a:bodyPr>
          <a:lstStyle/>
          <a:p>
            <a:r>
              <a:rPr lang="en-US" b="1" dirty="0" smtClean="0">
                <a:latin typeface="FrankRuehl" pitchFamily="34" charset="-79"/>
                <a:cs typeface="FrankRuehl" pitchFamily="34" charset="-79"/>
              </a:rPr>
              <a:t>1. b</a:t>
            </a:r>
          </a:p>
          <a:p>
            <a:r>
              <a:rPr lang="en-US" b="1" dirty="0" smtClean="0">
                <a:latin typeface="FrankRuehl" pitchFamily="34" charset="-79"/>
                <a:cs typeface="FrankRuehl" pitchFamily="34" charset="-79"/>
              </a:rPr>
              <a:t>2. c</a:t>
            </a:r>
          </a:p>
          <a:p>
            <a:r>
              <a:rPr lang="en-US" b="1" dirty="0" smtClean="0">
                <a:latin typeface="FrankRuehl" pitchFamily="34" charset="-79"/>
                <a:cs typeface="FrankRuehl" pitchFamily="34" charset="-79"/>
              </a:rPr>
              <a:t>3. a</a:t>
            </a:r>
          </a:p>
          <a:p>
            <a:r>
              <a:rPr lang="en-US" b="1" dirty="0" smtClean="0">
                <a:latin typeface="FrankRuehl" pitchFamily="34" charset="-79"/>
                <a:cs typeface="FrankRuehl" pitchFamily="34" charset="-79"/>
              </a:rPr>
              <a:t>4. c</a:t>
            </a:r>
          </a:p>
          <a:p>
            <a:r>
              <a:rPr lang="en-US" b="1" dirty="0" smtClean="0">
                <a:latin typeface="FrankRuehl" pitchFamily="34" charset="-79"/>
                <a:cs typeface="FrankRuehl" pitchFamily="34" charset="-79"/>
              </a:rPr>
              <a:t>5. d</a:t>
            </a:r>
          </a:p>
          <a:p>
            <a:r>
              <a:rPr lang="en-US" b="1" dirty="0" smtClean="0">
                <a:latin typeface="FrankRuehl" pitchFamily="34" charset="-79"/>
                <a:cs typeface="FrankRuehl" pitchFamily="34" charset="-79"/>
              </a:rPr>
              <a:t>6. testimonial, loaded words and pictures, name calling</a:t>
            </a:r>
          </a:p>
          <a:p>
            <a:r>
              <a:rPr lang="en-US" b="1" dirty="0" smtClean="0">
                <a:latin typeface="FrankRuehl" pitchFamily="34" charset="-79"/>
                <a:cs typeface="FrankRuehl" pitchFamily="34" charset="-79"/>
              </a:rPr>
              <a:t>7. persuasion techniques or persuasive techniques</a:t>
            </a:r>
          </a:p>
          <a:p>
            <a:r>
              <a:rPr lang="en-US" b="1" dirty="0" smtClean="0">
                <a:latin typeface="FrankRuehl" pitchFamily="34" charset="-79"/>
                <a:cs typeface="FrankRuehl" pitchFamily="34" charset="-79"/>
              </a:rPr>
              <a:t>8. romance, image, loaded words and pictures, unsupported generalities</a:t>
            </a:r>
          </a:p>
          <a:p>
            <a:endParaRPr lang="en-US" dirty="0"/>
          </a:p>
        </p:txBody>
      </p:sp>
      <p:sp>
        <p:nvSpPr>
          <p:cNvPr id="4" name="Content Placeholder 3"/>
          <p:cNvSpPr>
            <a:spLocks noGrp="1"/>
          </p:cNvSpPr>
          <p:nvPr>
            <p:ph sz="half" idx="2"/>
          </p:nvPr>
        </p:nvSpPr>
        <p:spPr>
          <a:xfrm>
            <a:off x="4648200" y="1066801"/>
            <a:ext cx="4038600" cy="5181600"/>
          </a:xfrm>
        </p:spPr>
        <p:txBody>
          <a:bodyPr>
            <a:normAutofit fontScale="92500"/>
          </a:bodyPr>
          <a:lstStyle/>
          <a:p>
            <a:r>
              <a:rPr lang="en-US" b="1" dirty="0" smtClean="0">
                <a:latin typeface="FrankRuehl" pitchFamily="34" charset="-79"/>
                <a:cs typeface="FrankRuehl" pitchFamily="34" charset="-79"/>
              </a:rPr>
              <a:t>9.  cigarettes, smoking</a:t>
            </a:r>
          </a:p>
          <a:p>
            <a:r>
              <a:rPr lang="en-US" b="1" dirty="0" smtClean="0">
                <a:latin typeface="FrankRuehl" pitchFamily="34" charset="-79"/>
                <a:cs typeface="FrankRuehl" pitchFamily="34" charset="-79"/>
              </a:rPr>
              <a:t>10. fun, plain folks approach, loaded words and pictures, testimonial</a:t>
            </a:r>
          </a:p>
          <a:p>
            <a:r>
              <a:rPr lang="en-US" b="1" dirty="0" smtClean="0">
                <a:latin typeface="FrankRuehl" pitchFamily="34" charset="-79"/>
                <a:cs typeface="FrankRuehl" pitchFamily="34" charset="-79"/>
              </a:rPr>
              <a:t>11. infomercials</a:t>
            </a:r>
          </a:p>
          <a:p>
            <a:r>
              <a:rPr lang="en-US" b="1" dirty="0" smtClean="0">
                <a:latin typeface="FrankRuehl" pitchFamily="34" charset="-79"/>
                <a:cs typeface="FrankRuehl" pitchFamily="34" charset="-79"/>
              </a:rPr>
              <a:t>12. b</a:t>
            </a:r>
          </a:p>
          <a:p>
            <a:r>
              <a:rPr lang="en-US" b="1" dirty="0" smtClean="0">
                <a:latin typeface="FrankRuehl" pitchFamily="34" charset="-79"/>
                <a:cs typeface="FrankRuehl" pitchFamily="34" charset="-79"/>
              </a:rPr>
              <a:t>13. d</a:t>
            </a:r>
          </a:p>
          <a:p>
            <a:r>
              <a:rPr lang="en-US" b="1" dirty="0" smtClean="0">
                <a:latin typeface="FrankRuehl" pitchFamily="34" charset="-79"/>
                <a:cs typeface="FrankRuehl" pitchFamily="34" charset="-79"/>
              </a:rPr>
              <a:t>14. a</a:t>
            </a:r>
          </a:p>
          <a:p>
            <a:r>
              <a:rPr lang="en-US" b="1" dirty="0" smtClean="0">
                <a:latin typeface="FrankRuehl" pitchFamily="34" charset="-79"/>
                <a:cs typeface="FrankRuehl" pitchFamily="34" charset="-79"/>
              </a:rPr>
              <a:t>15. Nike, Nike slogan “Just do it”, Nike trademark</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85344" cy="5943600"/>
          </a:xfrm>
        </p:spPr>
        <p:txBody>
          <a:bodyPr>
            <a:normAutofit fontScale="90000"/>
          </a:bodyPr>
          <a:lstStyle/>
          <a:p>
            <a:endParaRPr lang="en-US" dirty="0"/>
          </a:p>
        </p:txBody>
      </p:sp>
      <p:sp>
        <p:nvSpPr>
          <p:cNvPr id="3" name="Text Placeholder 2"/>
          <p:cNvSpPr>
            <a:spLocks noGrp="1"/>
          </p:cNvSpPr>
          <p:nvPr>
            <p:ph type="body" idx="2"/>
          </p:nvPr>
        </p:nvSpPr>
        <p:spPr>
          <a:xfrm>
            <a:off x="609600" y="367664"/>
            <a:ext cx="6096000" cy="5943600"/>
          </a:xfrm>
        </p:spPr>
        <p:txBody>
          <a:bodyPr>
            <a:normAutofit/>
          </a:bodyPr>
          <a:lstStyle/>
          <a:p>
            <a:pPr algn="just"/>
            <a:r>
              <a:rPr lang="en-US" sz="4000" dirty="0" smtClean="0">
                <a:latin typeface="FrankRuehl" pitchFamily="34" charset="-79"/>
                <a:cs typeface="FrankRuehl" pitchFamily="34" charset="-79"/>
              </a:rPr>
              <a:t>You will find that most of the information in this game we have talked about in class.  Some other questions will ask you to apply your knowledge and some are just interesting trivia.</a:t>
            </a:r>
          </a:p>
          <a:p>
            <a:pPr algn="ctr"/>
            <a:r>
              <a:rPr lang="en-US" sz="4000" dirty="0" smtClean="0">
                <a:latin typeface="FrankRuehl" pitchFamily="34" charset="-79"/>
                <a:cs typeface="FrankRuehl" pitchFamily="34" charset="-79"/>
              </a:rPr>
              <a:t>Let’s get started and play </a:t>
            </a:r>
            <a:r>
              <a:rPr lang="en-US" sz="54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Media IQ</a:t>
            </a:r>
            <a:r>
              <a:rPr lang="en-US" sz="5400" b="1" dirty="0" smtClean="0">
                <a:latin typeface="FrankRuehl" pitchFamily="34" charset="-79"/>
                <a:cs typeface="FrankRuehl" pitchFamily="34" charset="-79"/>
              </a:rPr>
              <a:t>.</a:t>
            </a:r>
          </a:p>
        </p:txBody>
      </p:sp>
      <p:pic>
        <p:nvPicPr>
          <p:cNvPr id="5" name="Content Placeholder 4" descr="tv.png"/>
          <p:cNvPicPr>
            <a:picLocks noGrp="1" noChangeAspect="1"/>
          </p:cNvPicPr>
          <p:nvPr>
            <p:ph sz="half" idx="1"/>
          </p:nvPr>
        </p:nvPicPr>
        <p:blipFill>
          <a:blip r:embed="rId3" cstate="print"/>
          <a:stretch>
            <a:fillRect/>
          </a:stretch>
        </p:blipFill>
        <p:spPr>
          <a:xfrm>
            <a:off x="7391400" y="4495800"/>
            <a:ext cx="1318371" cy="1289502"/>
          </a:xfrm>
        </p:spPr>
      </p:pic>
      <p:sp>
        <p:nvSpPr>
          <p:cNvPr id="6" name="Rectangle 5"/>
          <p:cNvSpPr/>
          <p:nvPr/>
        </p:nvSpPr>
        <p:spPr>
          <a:xfrm>
            <a:off x="5943600" y="5791200"/>
            <a:ext cx="3048000" cy="523220"/>
          </a:xfrm>
          <a:prstGeom prst="rect">
            <a:avLst/>
          </a:prstGeom>
        </p:spPr>
        <p:txBody>
          <a:bodyPr wrap="squar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pic>
        <p:nvPicPr>
          <p:cNvPr id="8" name="~PP3353.WAV">
            <a:hlinkClick r:id="" action="ppaction://media"/>
          </p:cNvPr>
          <p:cNvPicPr>
            <a:picLocks noRot="1" noChangeAspect="1"/>
          </p:cNvPicPr>
          <p:nvPr>
            <a:wavAudioFile r:embed="rId1" name="~PP3353.WAV"/>
          </p:nvPr>
        </p:nvPicPr>
        <p:blipFill>
          <a:blip r:embed="rId4" cstate="print"/>
          <a:stretch>
            <a:fillRect/>
          </a:stretch>
        </p:blipFill>
        <p:spPr>
          <a:xfrm>
            <a:off x="8382000" y="4572000"/>
            <a:ext cx="304800" cy="3048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a:bodyPr>
          <a:lstStyle/>
          <a:p>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 What is the best term for a short advertisement on radio or television?</a:t>
            </a:r>
            <a:b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t/>
            </a:r>
            <a:b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t>	</a:t>
            </a: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jingle</a:t>
            </a:r>
            <a:b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commercial</a:t>
            </a:r>
            <a:b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bandwagon</a:t>
            </a:r>
            <a:b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media</a:t>
            </a:r>
            <a:r>
              <a:rPr lang="en-US" b="1" dirty="0" smtClean="0">
                <a:solidFill>
                  <a:srgbClr val="92D050"/>
                </a:solidFill>
                <a:effectLst/>
                <a:latin typeface="FrankRuehl" pitchFamily="34" charset="-79"/>
                <a:cs typeface="FrankRuehl" pitchFamily="34" charset="-79"/>
              </a:rPr>
              <a:t/>
            </a:r>
            <a:br>
              <a:rPr lang="en-US" b="1" dirty="0" smtClean="0">
                <a:solidFill>
                  <a:srgbClr val="92D050"/>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91400" y="4340063"/>
            <a:ext cx="1314450" cy="1285666"/>
          </a:xfrm>
        </p:spPr>
      </p:pic>
      <p:sp>
        <p:nvSpPr>
          <p:cNvPr id="8" name="Rectangle 7"/>
          <p:cNvSpPr/>
          <p:nvPr/>
        </p:nvSpPr>
        <p:spPr>
          <a:xfrm>
            <a:off x="5029200" y="5638800"/>
            <a:ext cx="3962400" cy="954107"/>
          </a:xfrm>
          <a:prstGeom prst="rect">
            <a:avLst/>
          </a:prstGeom>
        </p:spPr>
        <p:txBody>
          <a:bodyPr wrap="squar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Write down your answer .</a:t>
            </a:r>
          </a:p>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Then 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a:bodyPr>
          <a:lstStyle/>
          <a:p>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1. What is the best term for a short advertisement on radio or television?</a:t>
            </a:r>
            <a: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t/>
            </a:r>
            <a:b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t/>
            </a:r>
            <a:b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B0F0"/>
                </a:solidFill>
                <a:effectLst>
                  <a:outerShdw blurRad="38100" dist="38100" dir="2700000" algn="tl">
                    <a:srgbClr val="000000">
                      <a:alpha val="43137"/>
                    </a:srgbClr>
                  </a:outerShdw>
                </a:effectLst>
                <a:latin typeface="FrankRuehl" pitchFamily="34" charset="-79"/>
                <a:cs typeface="FrankRuehl" pitchFamily="34" charset="-79"/>
              </a:rPr>
              <a:t>	</a:t>
            </a: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jingle</a:t>
            </a:r>
            <a: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r>
            <a:b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t>
            </a:r>
            <a:r>
              <a:rPr lang="en-US" sz="40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b. commercial</a:t>
            </a:r>
            <a: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r>
            <a:b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t>
            </a: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c. bandwagon</a:t>
            </a:r>
            <a:b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0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media</a:t>
            </a:r>
            <a:r>
              <a:rPr lang="en-US" sz="4000" b="1" dirty="0" smtClean="0">
                <a:solidFill>
                  <a:srgbClr val="92D050"/>
                </a:solidFill>
                <a:latin typeface="FrankRuehl" pitchFamily="34" charset="-79"/>
                <a:cs typeface="FrankRuehl" pitchFamily="34" charset="-79"/>
              </a:rPr>
              <a:t/>
            </a:r>
            <a:br>
              <a:rPr lang="en-US" sz="4000" b="1" dirty="0" smtClean="0">
                <a:solidFill>
                  <a:srgbClr val="92D050"/>
                </a:solidFill>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
        <p:nvSpPr>
          <p:cNvPr id="9" name="5-Point Star 8"/>
          <p:cNvSpPr/>
          <p:nvPr/>
        </p:nvSpPr>
        <p:spPr>
          <a:xfrm>
            <a:off x="533400" y="30480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2. Which persuasive technique is being used in a commercial for a diet program that promises big, rapid weight loss in just a few days?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r>
            <a:br>
              <a:rPr lang="en-US" b="1" dirty="0" smtClean="0">
                <a:solidFill>
                  <a:srgbClr val="00FFFF"/>
                </a:solidFill>
                <a:effectLst/>
                <a:latin typeface="FrankRuehl" pitchFamily="34" charset="-79"/>
                <a:cs typeface="FrankRuehl" pitchFamily="34" charset="-79"/>
              </a:rPr>
            </a:br>
            <a:r>
              <a:rPr lang="en-US" b="1" dirty="0" smtClean="0">
                <a:solidFill>
                  <a:srgbClr val="00FFFF"/>
                </a:solidFill>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plain folks approach</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name calling</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unsupported generalities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testimonial</a:t>
            </a:r>
            <a:r>
              <a:rPr lang="en-US" sz="4400" b="1" dirty="0" smtClean="0">
                <a:solidFill>
                  <a:srgbClr val="00FFFF"/>
                </a:solidFill>
                <a:effectLst/>
                <a:latin typeface="FrankRuehl" pitchFamily="34" charset="-79"/>
                <a:cs typeface="FrankRuehl" pitchFamily="34" charset="-79"/>
              </a:rPr>
              <a:t/>
            </a:r>
            <a:br>
              <a:rPr lang="en-US" sz="4400" b="1" dirty="0" smtClean="0">
                <a:solidFill>
                  <a:srgbClr val="00FFFF"/>
                </a:solidFill>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2. Which persuasive technique is being used in a commercial for a diet program that promises big, rapid weight loss in just a few days?</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plain folks approach</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name calling</a:t>
            </a:r>
            <a: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t>
            </a:r>
            <a:r>
              <a:rPr lang="en-US" sz="4400" b="1" u="sng"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 unsupported generalities</a:t>
            </a:r>
            <a: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d. testimonial</a:t>
            </a:r>
            <a:r>
              <a:rPr lang="en-US" sz="4400"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t/>
            </a:r>
            <a:br>
              <a:rPr lang="en-US" sz="4400" dirty="0" smtClean="0">
                <a:solidFill>
                  <a:srgbClr val="92D050"/>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3" cstate="print"/>
          <a:stretch>
            <a:fillRect/>
          </a:stretch>
        </p:blipFill>
        <p:spPr>
          <a:xfrm>
            <a:off x="7391400" y="4568663"/>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effectLst>
                  <a:outerShdw blurRad="38100" dist="38100" dir="2700000" algn="tl">
                    <a:srgbClr val="000000">
                      <a:alpha val="43137"/>
                    </a:srgbClr>
                  </a:outerShdw>
                </a:effectLst>
                <a:latin typeface="FrankRuehl" pitchFamily="34" charset="-79"/>
                <a:cs typeface="FrankRuehl" pitchFamily="34" charset="-79"/>
              </a:rPr>
              <a:t>Click for next slide</a:t>
            </a:r>
            <a:endParaRPr lang="en-US" sz="2800" b="1" dirty="0">
              <a:solidFill>
                <a:srgbClr val="FFFF00"/>
              </a:solidFill>
              <a:effectLst>
                <a:outerShdw blurRad="38100" dist="38100" dir="2700000" algn="tl">
                  <a:srgbClr val="000000">
                    <a:alpha val="43137"/>
                  </a:srgbClr>
                </a:outerShdw>
              </a:effectLst>
              <a:latin typeface="FrankRuehl" pitchFamily="34" charset="-79"/>
              <a:cs typeface="FrankRuehl" pitchFamily="34" charset="-79"/>
            </a:endParaRPr>
          </a:p>
        </p:txBody>
      </p:sp>
      <p:sp>
        <p:nvSpPr>
          <p:cNvPr id="6" name="5-Point Star 5"/>
          <p:cNvSpPr/>
          <p:nvPr/>
        </p:nvSpPr>
        <p:spPr>
          <a:xfrm>
            <a:off x="609600" y="4648200"/>
            <a:ext cx="533400" cy="53340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plit dir="in"/>
    <p:sndAc>
      <p:stSnd>
        <p:snd r:embed="rId2" name="camera.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67494"/>
            <a:ext cx="8610600" cy="6209506"/>
          </a:xfrm>
        </p:spPr>
        <p:txBody>
          <a:bodyPr>
            <a:normAutofit fontScale="90000"/>
          </a:bodyPr>
          <a:lstStyle/>
          <a:p>
            <a:r>
              <a:rPr lang="en-US" sz="4400" dirty="0" smtClean="0">
                <a:solidFill>
                  <a:srgbClr val="92D050"/>
                </a:solidFill>
                <a:latin typeface="FrankRuehl" pitchFamily="34" charset="-79"/>
                <a:cs typeface="FrankRuehl" pitchFamily="34" charset="-79"/>
              </a:rPr>
              <a:t/>
            </a:r>
            <a:br>
              <a:rPr lang="en-US" sz="4400" dirty="0" smtClean="0">
                <a:solidFill>
                  <a:srgbClr val="92D050"/>
                </a:solidFill>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3. What is the best term that refers to different methods </a:t>
            </a:r>
            <a:r>
              <a:rPr lang="en-US" sz="4400" b="1" dirty="0" smtClean="0">
                <a:solidFill>
                  <a:srgbClr val="00FFFF"/>
                </a:solidFill>
                <a:latin typeface="FrankRuehl" pitchFamily="34" charset="-79"/>
                <a:cs typeface="FrankRuehl" pitchFamily="34" charset="-79"/>
              </a:rPr>
              <a:t>of sending a lot of information to a large group of people?</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r>
            <a:b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a:t>
            </a: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a. mass media</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b. radio</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c. television</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t>	d. marketing</a:t>
            </a:r>
            <a:br>
              <a:rPr lang="en-US" sz="4400" b="1" dirty="0" smtClean="0">
                <a:solidFill>
                  <a:srgbClr val="00FFFF"/>
                </a:solidFill>
                <a:effectLst>
                  <a:outerShdw blurRad="38100" dist="38100" dir="2700000" algn="tl">
                    <a:srgbClr val="000000">
                      <a:alpha val="43137"/>
                    </a:srgbClr>
                  </a:outerShdw>
                </a:effectLst>
                <a:latin typeface="FrankRuehl" pitchFamily="34" charset="-79"/>
                <a:cs typeface="FrankRuehl" pitchFamily="34" charset="-79"/>
              </a:rPr>
            </a:br>
            <a:r>
              <a:rPr lang="en-US" dirty="0" smtClean="0">
                <a:solidFill>
                  <a:srgbClr val="92D050"/>
                </a:solidFill>
                <a:latin typeface="FrankRuehl" pitchFamily="34" charset="-79"/>
                <a:cs typeface="FrankRuehl" pitchFamily="34" charset="-79"/>
              </a:rPr>
              <a:t/>
            </a:r>
            <a:br>
              <a:rPr lang="en-US" dirty="0" smtClean="0">
                <a:solidFill>
                  <a:srgbClr val="92D050"/>
                </a:solidFill>
                <a:latin typeface="FrankRuehl" pitchFamily="34" charset="-79"/>
                <a:cs typeface="FrankRuehl" pitchFamily="34" charset="-79"/>
              </a:rPr>
            </a:br>
            <a:endParaRPr lang="en-US" dirty="0">
              <a:solidFill>
                <a:srgbClr val="92D050"/>
              </a:solidFill>
              <a:latin typeface="FrankRuehl" pitchFamily="34" charset="-79"/>
              <a:cs typeface="FrankRuehl" pitchFamily="34" charset="-79"/>
            </a:endParaRPr>
          </a:p>
        </p:txBody>
      </p:sp>
      <p:pic>
        <p:nvPicPr>
          <p:cNvPr id="7" name="Content Placeholder 6" descr="tv.png"/>
          <p:cNvPicPr>
            <a:picLocks noGrp="1" noChangeAspect="1"/>
          </p:cNvPicPr>
          <p:nvPr>
            <p:ph idx="1"/>
          </p:nvPr>
        </p:nvPicPr>
        <p:blipFill>
          <a:blip r:embed="rId2" cstate="print"/>
          <a:stretch>
            <a:fillRect/>
          </a:stretch>
        </p:blipFill>
        <p:spPr>
          <a:xfrm>
            <a:off x="7391400" y="4568664"/>
            <a:ext cx="1314450" cy="1285666"/>
          </a:xfrm>
        </p:spPr>
      </p:pic>
      <p:sp>
        <p:nvSpPr>
          <p:cNvPr id="8" name="Rectangle 7"/>
          <p:cNvSpPr/>
          <p:nvPr/>
        </p:nvSpPr>
        <p:spPr>
          <a:xfrm>
            <a:off x="5867400" y="5867400"/>
            <a:ext cx="2971800" cy="523220"/>
          </a:xfrm>
          <a:prstGeom prst="rect">
            <a:avLst/>
          </a:prstGeom>
        </p:spPr>
        <p:txBody>
          <a:bodyPr wrap="square">
            <a:spAutoFit/>
          </a:bodyPr>
          <a:lstStyle/>
          <a:p>
            <a:r>
              <a:rPr lang="en-US" sz="2800" b="1" dirty="0" smtClean="0">
                <a:solidFill>
                  <a:srgbClr val="FFFF00"/>
                </a:solidFill>
                <a:latin typeface="FrankRuehl" pitchFamily="34" charset="-79"/>
                <a:cs typeface="FrankRuehl" pitchFamily="34" charset="-79"/>
              </a:rPr>
              <a:t>Click for next slide</a:t>
            </a:r>
            <a:endParaRPr lang="en-US" sz="2800" b="1" dirty="0">
              <a:solidFill>
                <a:srgbClr val="FFFF00"/>
              </a:solidFill>
              <a:latin typeface="FrankRuehl" pitchFamily="34" charset="-79"/>
              <a:cs typeface="FrankRuehl" pitchFamily="34" charset="-79"/>
            </a:endParaRPr>
          </a:p>
        </p:txBody>
      </p:sp>
    </p:spTree>
  </p:cSld>
  <p:clrMapOvr>
    <a:masterClrMapping/>
  </p:clrMapOvr>
  <p:transition spd="med">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571</TotalTime>
  <Words>667</Words>
  <Application>Microsoft Office PowerPoint</Application>
  <PresentationFormat>On-screen Show (4:3)</PresentationFormat>
  <Paragraphs>120</Paragraphs>
  <Slides>39</Slides>
  <Notes>0</Notes>
  <HiddenSlides>0</HiddenSlides>
  <MMClips>4</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Verve</vt:lpstr>
      <vt:lpstr>MEDIA IQ by Maria Pazlopez</vt:lpstr>
      <vt:lpstr>MEDIA IQ</vt:lpstr>
      <vt:lpstr>Slide 3</vt:lpstr>
      <vt:lpstr>Slide 4</vt:lpstr>
      <vt:lpstr>1. What is the best term for a short advertisement on radio or television?   a. jingle  b. commercial  c. bandwagon  d. media  </vt:lpstr>
      <vt:lpstr>1. What is the best term for a short advertisement on radio or television?   a. jingle  b. commercial  c. bandwagon  d. media  </vt:lpstr>
      <vt:lpstr> 2. Which persuasive technique is being used in a commercial for a diet program that promises big, rapid weight loss in just a few days?   a. plain folks approach  b. name calling  c. unsupported generalities  d. testimonial  </vt:lpstr>
      <vt:lpstr> 2. Which persuasive technique is being used in a commercial for a diet program that promises big, rapid weight loss in just a few days?   a. plain folks approach  b. name calling  c. unsupported generalities  d. testimonial  </vt:lpstr>
      <vt:lpstr> 3. What is the best term that refers to different methods of sending a lot of information to a large group of people?   a. mass media  b. radio  c. television  d. marketing  </vt:lpstr>
      <vt:lpstr> 3. What is the best term that refers to different methods of sending a lot of information to a large group of people?   a. mass media  b. radio  c. television  d. marketing  </vt:lpstr>
      <vt:lpstr> 4. TRIVIA According to the Nielsen Ratings, how many hours per week does an average American watch TV?   a. 12 hours  b. 16 hours  c. 28 hours  d. 36 hours  </vt:lpstr>
      <vt:lpstr> 4. TRIVIA According to the Nielsen Ratings, how many hours per week does an average American watch TV?   a. 12 hours  b. 16 hours  c. 28 hours  d. 36 hours  </vt:lpstr>
      <vt:lpstr>   5. What is the best term that refers to a short catchy phrase used in advertising to promote a product?   a.  marketing  b. target audience  c. commercial  d. slogan     </vt:lpstr>
      <vt:lpstr>   5. What is the best term that refers to a short catchy phrase used in advertising to promote a product?   a.  marketing  b. target audience  c. commercial  d. slogan     </vt:lpstr>
      <vt:lpstr> 6. In this 2006 Pepsi commercial, 3 persuasive techniques are being used. Watch the commercial and identify 2 of the 3 persuasive techniques.  Click here for the commercial.  Be sure to click CLOSE in YouTube to return to this game.  </vt:lpstr>
      <vt:lpstr>  6. In this 2006 Pepsi commercial, 3 persuasive techniques are being used. Watch the commercial and identify 2 of the 3 persuasive techniques.    1. testimonial  2. loaded words and pictures  3. name calling  </vt:lpstr>
      <vt:lpstr>     7. Complete the following sentence with the correct term: Advertising techniques that try to influence a person to purchase a product or service are called ______________________.        </vt:lpstr>
      <vt:lpstr>     7. Complete the following sentence with the correct term: Advertising techniques that try to influence a person to purchase a product or service are called persuasion techniques or persuasive techniques.        </vt:lpstr>
      <vt:lpstr> 8. In this 2010 Axe commercial, 4 persuasive techniques are being used. Watch the commercial and identify 2 of the 4 persuasive techniques.  Click here for the commercial. Be sure to click CLOSE in YouTube to return to this game.   </vt:lpstr>
      <vt:lpstr> 8. In this 2010 Axe commercial, 3 persuasive techniques are being used. Watch the commercial and identify 2 of the 4 persuasive techniques.   1. Romance  2. Image  3. Loaded words and pictures  4. Unsupported generalities  </vt:lpstr>
      <vt:lpstr> 9. TRIVIA Starting on January 2, 1971, what product was banned from advertising on television and radio?     </vt:lpstr>
      <vt:lpstr> 9. TRIVIA Starting on January 2, 1971, what product was banned from advertising on television and radio?   Cigarettes (smoking)    </vt:lpstr>
      <vt:lpstr> 10. In this 2010 Snickers commercial, 4 persuasive techniques are being used. Watch the commercial and identify 2 of the 4 persuasive techniques.  Click here for the commercial. Be sure to click CLOSE in YouTube to return to this game.   </vt:lpstr>
      <vt:lpstr> 10. In this 2010 Snickers commercial, 4 persuasive techniques are being used. Watch the commercial and identify 2 of the 4 persuasive techniques.   1. Fun  2. Plain Folks Approach  3. Loaded Words and Pictures  4. Testimonial  </vt:lpstr>
      <vt:lpstr>     11. Complete the following sentence with the correct term: Lengthy advertisements on television that use testimonials and lots of detailed information about a product are called  ______________________.        </vt:lpstr>
      <vt:lpstr>     11. Complete the following sentence with the correct term: Lengthy advertisements on television that use testimonials and lots of detailed information about a product are called  infomercials.        </vt:lpstr>
      <vt:lpstr> 12. Which persuasive technique would show that using a product will make you look better?   a. romance  b. image  c. fun  d. testimonial  </vt:lpstr>
      <vt:lpstr> 12. Which persuasive technique would show that using a product will make you look better?   a. romance  b. image  c. fun  d. testimonial  </vt:lpstr>
      <vt:lpstr> 13. Which persuasive technique is being used in a commercial for an amusement park that shows a child smiling and laughing on the rides?   a. romance  b. image  c. bandwagon  d. fun  </vt:lpstr>
      <vt:lpstr> 13. Which persuasive technique is being used in a commercial for an amusement park that shows a child smiling and laughing on the rides?   a. romance  b. image  c. bandwagon  d. fun  </vt:lpstr>
      <vt:lpstr>  14. TRIVIA In what year did the first cell phone commercial air on television?   a. 1989  b. 1986  c. 1983  d. 1980    </vt:lpstr>
      <vt:lpstr>  14. TRIVIA In what year did the first cell phone commercial air on television? a. 1989  Click here to see what cell phones were like in 1989. Be sure to click CLOSE in YouTube to return to this game.    </vt:lpstr>
      <vt:lpstr>  15. Can you identify the product in this commercial? What helped you to recognize the product?  Click here for the commercial. Be sure to click CLOSE in YouTube to return to this game.       </vt:lpstr>
      <vt:lpstr>    15. Can you identify the product in this commercial? What helped you to recognize the product?   The product is NIKE.  The slogan “Just Do It” and  the Nike trademark helped  you to recognize the product.  The name Nike was never  mentioned in the ad.     </vt:lpstr>
      <vt:lpstr>Slide 35</vt:lpstr>
      <vt:lpstr>References</vt:lpstr>
      <vt:lpstr>References (continued)</vt:lpstr>
      <vt:lpstr>Directions for Using Media IQ Game in Communications Class</vt:lpstr>
      <vt:lpstr>Answer Key for Media IQ</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Maria</dc:creator>
  <cp:lastModifiedBy>Maria</cp:lastModifiedBy>
  <cp:revision>179</cp:revision>
  <dcterms:created xsi:type="dcterms:W3CDTF">2010-08-06T00:49:43Z</dcterms:created>
  <dcterms:modified xsi:type="dcterms:W3CDTF">2010-08-07T00:42:35Z</dcterms:modified>
</cp:coreProperties>
</file>